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08" r:id="rId2"/>
    <p:sldId id="263" r:id="rId3"/>
    <p:sldId id="276" r:id="rId4"/>
    <p:sldId id="265" r:id="rId5"/>
    <p:sldId id="266" r:id="rId6"/>
    <p:sldId id="277" r:id="rId7"/>
    <p:sldId id="278" r:id="rId8"/>
    <p:sldId id="279" r:id="rId9"/>
    <p:sldId id="304" r:id="rId10"/>
    <p:sldId id="269" r:id="rId11"/>
    <p:sldId id="280" r:id="rId12"/>
    <p:sldId id="281" r:id="rId13"/>
    <p:sldId id="283" r:id="rId14"/>
    <p:sldId id="284" r:id="rId15"/>
    <p:sldId id="285" r:id="rId16"/>
    <p:sldId id="288" r:id="rId17"/>
    <p:sldId id="270" r:id="rId18"/>
    <p:sldId id="287" r:id="rId19"/>
    <p:sldId id="311" r:id="rId20"/>
    <p:sldId id="309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1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23889-4CCF-4FDF-A6F2-B99A90FB4335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F7DC2-F05D-4945-8B31-41FBF93E9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77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94938EE-0589-48A6-8808-101BABD76645}" type="slidenum">
              <a:rPr lang="en-US" altLang="en-US" smtClean="0"/>
              <a:pPr/>
              <a:t>33</a:t>
            </a:fld>
            <a:endParaRPr lang="en-US" altLang="en-US" smtClean="0"/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CE312A0-35E7-40D9-9AF1-45C2B787F070}" type="slidenum">
              <a:rPr lang="en-US" altLang="en-US" sz="1200"/>
              <a:pPr algn="r" eaLnBrk="1" hangingPunct="1"/>
              <a:t>33</a:t>
            </a:fld>
            <a:endParaRPr lang="en-US" altLang="en-US" sz="1200"/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1989255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4AFDD-E1AC-4AB4-944C-2CE276F096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459534-3BF5-471F-B42D-3C831E2717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92DF5-BBBA-467E-BF34-6F7771180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9D0F-ACBC-4B3D-B49F-E9C17C0AC2C0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6E30E-4EE9-4B89-97C9-12E15A340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519A5-3193-4188-9BF4-05D568D70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EE9F-2DF7-4D35-97A6-795BD705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24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ABDA3-04E8-490B-AEDE-700FAFA58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C391FF-07C2-4AAF-8F90-226EB6ED2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4B159-1521-40FF-A020-7CD2CCEAE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9D0F-ACBC-4B3D-B49F-E9C17C0AC2C0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4B6D2-3FBF-4063-9570-E05020AEA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42B10-5063-4991-A8B1-0AC68E661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EE9F-2DF7-4D35-97A6-795BD705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07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EB8B78-591F-433B-94A0-05445BC32D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92647F-D5F3-41B4-92A3-3DAE4CBF3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A05E2-8316-43C1-ABBB-D4045281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9D0F-ACBC-4B3D-B49F-E9C17C0AC2C0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6D649-89E7-4EBE-87C9-926CF6601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1A8D4-DF08-401F-94E6-D915DD9A9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EE9F-2DF7-4D35-97A6-795BD705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35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122239"/>
            <a:ext cx="10972800" cy="60086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76C4B9F3-AC0F-441C-98CF-C0657F516E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810280"/>
      </p:ext>
    </p:extLst>
  </p:cSld>
  <p:clrMapOvr>
    <a:masterClrMapping/>
  </p:clrMapOvr>
  <p:transition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719263"/>
            <a:ext cx="10972800" cy="4411662"/>
          </a:xfrm>
        </p:spPr>
        <p:txBody>
          <a:bodyPr/>
          <a:lstStyle/>
          <a:p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0CA9B5F7-CEB2-4A52-B06C-37B505C259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249745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EF6F-8300-49CD-9F15-CCEA619C2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0D4CC-A15A-41A1-8177-53E87BD02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1146F-2A14-4415-ADFE-22B06D38E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9D0F-ACBC-4B3D-B49F-E9C17C0AC2C0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C126E-838A-48BD-9290-6D847331B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9149A-CF96-4FAC-B213-726838700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EE9F-2DF7-4D35-97A6-795BD705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9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2400E-1BAC-4A19-897E-783A555EF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725BB-720E-4717-87EF-3C1D06299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5B17E-D555-4D67-82C6-872CC6DC5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9D0F-ACBC-4B3D-B49F-E9C17C0AC2C0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2E329-2458-41EA-820D-1E985C5C6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535D6-5C27-42B8-94EE-CCF894B7E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EE9F-2DF7-4D35-97A6-795BD705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56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83807-F7A3-470C-BCD4-EF276583C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F42B2-F350-40DC-9721-B1F8BA4CBC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6B297E-C808-49A2-9222-5CE5B5BE8A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27FBB4-C4F0-40E8-BFE1-9FFE719C0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9D0F-ACBC-4B3D-B49F-E9C17C0AC2C0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5AB6D-CC0C-4185-B49E-85D0EE86F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BE83D5-BF6A-4E7B-82BD-D62AE056D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EE9F-2DF7-4D35-97A6-795BD705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0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03CA0-0FA5-40FF-9C5C-38B48D84D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3C399E-6783-4932-82B3-815E71A33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ED12DE-E5D2-4077-9E9E-30DB6E71E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ACFA37-A73D-42CF-BA85-74CEF93059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4E6479-06A9-4B3A-87EC-13F1C1920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42E89D-A04D-49F7-B82A-61472A88F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9D0F-ACBC-4B3D-B49F-E9C17C0AC2C0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4627F2-3BC3-4C51-91AA-B8B205536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2F2BF6-AFD8-4A78-8FE4-84EB82207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EE9F-2DF7-4D35-97A6-795BD705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88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F6CF9-6432-4FE0-B714-E039C1162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98E887-944D-4741-AC7D-3BAACE48E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9D0F-ACBC-4B3D-B49F-E9C17C0AC2C0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655B15-2B3D-4A99-B85B-E93AAAFC7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E6D4AE-D6BA-4F23-BE66-1BDDC0E32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EE9F-2DF7-4D35-97A6-795BD705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77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EA2DFD-8ED1-4AC6-B821-7840C836A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9D0F-ACBC-4B3D-B49F-E9C17C0AC2C0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D0ABC5-7E67-4EF8-ACE4-C43B5ECB4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6241B8-1F12-42B5-BF3D-E48D239BC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EE9F-2DF7-4D35-97A6-795BD705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4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174FB-0966-4BCE-88B8-1028D40CD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22873-139E-43AD-944E-4172F8EBC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E5F33F-1BD1-4B58-BAA1-13C375C5B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073A21-241C-4BF5-BF51-6BFF3C458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9D0F-ACBC-4B3D-B49F-E9C17C0AC2C0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2382E-5E3D-4C6C-B03A-FF0BAFA8E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4AD833-013A-4394-9D86-57961D63C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EE9F-2DF7-4D35-97A6-795BD705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02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6DF1E-9F23-4D44-8F5A-41885F590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C74899-842E-4F30-981B-E8777A8C89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1F7C51-58CF-4FA3-9AF7-D35365D27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44AFB-4D63-426C-9D81-C634AA713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9D0F-ACBC-4B3D-B49F-E9C17C0AC2C0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F06335-8E32-4DBA-87BB-3407A7FBF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5008EB-5FBF-4D12-B7CE-54F2E8163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EE9F-2DF7-4D35-97A6-795BD705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5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13F460-2ED7-4A60-B235-DF3E50DB9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2609F-5EA0-45CC-A9F1-57C7EACF0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A3230-DCD4-43D8-BD2A-AA70CF2F71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19D0F-ACBC-4B3D-B49F-E9C17C0AC2C0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950A4-1BEB-47DB-B57C-78C43D47D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C89C1-BD47-48A3-9750-055736BF0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2EE9F-2DF7-4D35-97A6-795BD705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6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Tuoi%20hong.mp3" TargetMode="Externa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file:///C:\Documents%20and%20Settings\ND\Local%20Settings\Temporary%20Internet%20Files\Content.IE5\H8TXVT9B\anh.xv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en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Rose-04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4953000"/>
            <a:ext cx="1600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 descr="Rose-04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05400"/>
            <a:ext cx="1600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Line 7"/>
          <p:cNvSpPr>
            <a:spLocks noChangeShapeType="1"/>
          </p:cNvSpPr>
          <p:nvPr/>
        </p:nvSpPr>
        <p:spPr bwMode="auto">
          <a:xfrm>
            <a:off x="1552575" y="0"/>
            <a:ext cx="0" cy="6858000"/>
          </a:xfrm>
          <a:prstGeom prst="line">
            <a:avLst/>
          </a:prstGeom>
          <a:noFill/>
          <a:ln w="38100" cmpd="dbl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Line 8"/>
          <p:cNvSpPr>
            <a:spLocks noChangeShapeType="1"/>
          </p:cNvSpPr>
          <p:nvPr/>
        </p:nvSpPr>
        <p:spPr bwMode="auto">
          <a:xfrm>
            <a:off x="10639425" y="0"/>
            <a:ext cx="0" cy="6858000"/>
          </a:xfrm>
          <a:prstGeom prst="line">
            <a:avLst/>
          </a:prstGeom>
          <a:noFill/>
          <a:ln w="38100" cmpd="dbl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Line 9"/>
          <p:cNvSpPr>
            <a:spLocks noChangeShapeType="1"/>
          </p:cNvSpPr>
          <p:nvPr/>
        </p:nvSpPr>
        <p:spPr bwMode="auto">
          <a:xfrm>
            <a:off x="1524000" y="28575"/>
            <a:ext cx="9144000" cy="0"/>
          </a:xfrm>
          <a:prstGeom prst="line">
            <a:avLst/>
          </a:prstGeom>
          <a:noFill/>
          <a:ln w="38100" cmpd="dbl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Line 10"/>
          <p:cNvSpPr>
            <a:spLocks noChangeShapeType="1"/>
          </p:cNvSpPr>
          <p:nvPr/>
        </p:nvSpPr>
        <p:spPr bwMode="auto">
          <a:xfrm>
            <a:off x="1524000" y="6829425"/>
            <a:ext cx="9144000" cy="0"/>
          </a:xfrm>
          <a:prstGeom prst="line">
            <a:avLst/>
          </a:prstGeom>
          <a:noFill/>
          <a:ln w="38100" cmpd="dbl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5" name="Picture 11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4508500"/>
            <a:ext cx="1600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Tuoi h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53006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WordArt 20"/>
          <p:cNvSpPr>
            <a:spLocks noChangeArrowheads="1" noChangeShapeType="1" noTextEdit="1"/>
          </p:cNvSpPr>
          <p:nvPr/>
        </p:nvSpPr>
        <p:spPr bwMode="auto">
          <a:xfrm>
            <a:off x="3281408" y="2254250"/>
            <a:ext cx="5867400" cy="1228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en-US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cs typeface="Times New Roman" panose="02020603050405020304" pitchFamily="18" charset="0"/>
              </a:rPr>
              <a:t>MÔN: </a:t>
            </a:r>
            <a:r>
              <a:rPr lang="en-US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cs typeface="Times New Roman" panose="02020603050405020304" pitchFamily="18" charset="0"/>
              </a:rPr>
              <a:t>GDCD </a:t>
            </a:r>
            <a:endParaRPr lang="en-US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cs typeface="Times New Roman" panose="02020603050405020304" pitchFamily="18" charset="0"/>
            </a:endParaRPr>
          </a:p>
        </p:txBody>
      </p:sp>
      <p:sp>
        <p:nvSpPr>
          <p:cNvPr id="4108" name="Text Box 17"/>
          <p:cNvSpPr txBox="1">
            <a:spLocks noChangeArrowheads="1"/>
          </p:cNvSpPr>
          <p:nvPr/>
        </p:nvSpPr>
        <p:spPr bwMode="auto">
          <a:xfrm>
            <a:off x="1466396" y="1054101"/>
            <a:ext cx="9224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CHÀO MỪNG </a:t>
            </a:r>
            <a:r>
              <a:rPr lang="vi-V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QUÝ THẦY CÔ VỀ DỰ GIỜ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1422582" y="4141569"/>
            <a:ext cx="9224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LỚP 6A7</a:t>
            </a:r>
          </a:p>
        </p:txBody>
      </p:sp>
    </p:spTree>
    <p:extLst>
      <p:ext uri="{BB962C8B-B14F-4D97-AF65-F5344CB8AC3E}">
        <p14:creationId xmlns:p14="http://schemas.microsoft.com/office/powerpoint/2010/main" val="3887948415"/>
      </p:ext>
    </p:extLst>
  </p:cSld>
  <p:clrMapOvr>
    <a:masterClrMapping/>
  </p:clrMapOvr>
  <p:transition spd="slow">
    <p:checker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Right 5">
            <a:extLst>
              <a:ext uri="{FF2B5EF4-FFF2-40B4-BE49-F238E27FC236}">
                <a16:creationId xmlns:a16="http://schemas.microsoft.com/office/drawing/2014/main" id="{938F14BA-CF02-47DF-A5A1-E4D333BB8712}"/>
              </a:ext>
            </a:extLst>
          </p:cNvPr>
          <p:cNvSpPr/>
          <p:nvPr/>
        </p:nvSpPr>
        <p:spPr>
          <a:xfrm>
            <a:off x="436272" y="2851610"/>
            <a:ext cx="765509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37F9C7E6-DDA0-48DD-8491-9B3823CB5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1415" y="879866"/>
            <a:ext cx="10493529" cy="3991832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  <a:spcAft>
                <a:spcPts val="1800"/>
              </a:spcAft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4197" y="238125"/>
            <a:ext cx="10964213" cy="83661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none" anchor="ctr"/>
          <a:lstStyle/>
          <a:p>
            <a:pPr algn="ctr"/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altLang="zh-CN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Tiết 26   </a:t>
            </a:r>
            <a:r>
              <a:rPr lang="zh-CN" altLang="en-US" sz="3600" b="1" i="1" u="sng" dirty="0" smtClean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Bài </a:t>
            </a:r>
            <a:r>
              <a:rPr lang="zh-CN" altLang="en-US" sz="3600" b="1" i="1" u="sng" dirty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15</a:t>
            </a:r>
            <a:r>
              <a:rPr lang="en-US" altLang="vi-VN" sz="3600" b="1" i="1" u="sng" dirty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:</a:t>
            </a:r>
            <a:r>
              <a:rPr lang="en-US" altLang="vi-VN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ea typeface="SimSun" panose="02010600030101010101" pitchFamily="2" charset="-122"/>
                <a:cs typeface="Arial" panose="020B0604020202020204" pitchFamily="34" charset="0"/>
              </a:rPr>
              <a:t>QUYỀN 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VÀ 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ea typeface="SimSun" panose="02010600030101010101" pitchFamily="2" charset="-122"/>
                <a:cs typeface="Arial" panose="020B0604020202020204" pitchFamily="34" charset="0"/>
              </a:rPr>
              <a:t>NGHĨA VỤ HỌC </a:t>
            </a:r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ea typeface="SimSun" panose="02010600030101010101" pitchFamily="2" charset="-122"/>
                <a:cs typeface="Arial" panose="020B0604020202020204" pitchFamily="34" charset="0"/>
              </a:rPr>
              <a:t>TẬP</a:t>
            </a:r>
            <a:r>
              <a:rPr lang="vi-VN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vi-VN" altLang="zh-CN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ea typeface="SimSun" panose="02010600030101010101" pitchFamily="2" charset="-122"/>
                <a:cs typeface="Arial" panose="020B0604020202020204" pitchFamily="34" charset="0"/>
              </a:rPr>
              <a:t>(tiết 1)</a:t>
            </a:r>
            <a:endParaRPr lang="zh-CN" altLang="en-US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01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7" name="Picture 9" descr="thay ky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"/>
            <a:ext cx="4191000" cy="3086100"/>
          </a:xfrm>
          <a:prstGeom prst="rect">
            <a:avLst/>
          </a:prstGeom>
          <a:noFill/>
          <a:ln w="25400">
            <a:solidFill>
              <a:srgbClr val="D600D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1845" name="Rectangle 65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31750" cmpd="thinThick">
            <a:pattFill prst="pct90">
              <a:fgClr>
                <a:srgbClr val="00660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Calibri" panose="020F0502020204030204" pitchFamily="34" charset="0"/>
            </a:endParaRPr>
          </a:p>
        </p:txBody>
      </p:sp>
      <p:pic>
        <p:nvPicPr>
          <p:cNvPr id="2050" name="Picture 2" descr="Nguyễn Ngọc Ký: Một biểu tượng của Nghị lực - Sinhhoc101112: Sinh học,  SKKN, NCKHSPUD, Tiểu luận, Luận vă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139" y="142625"/>
            <a:ext cx="4026275" cy="634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gười 'dùng chân' viết nên kỳ tích - Kỳ 1: Mỗi tiết dạy là một đỉnh Everest  | Giới trẻ | Thanh Niê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214" y="3686447"/>
            <a:ext cx="4350172" cy="292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72200" y="3171008"/>
            <a:ext cx="4307428" cy="7445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Thầy giáo Nguyễn Ngọc Ký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39225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4" name="Picture 2" descr="images1373514_NgocMinh_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524" y="109835"/>
            <a:ext cx="7718611" cy="567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00567" y="5785181"/>
            <a:ext cx="37801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Minh Ngọc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93548" y="6269790"/>
            <a:ext cx="7718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/>
              <a:t>Huy chương vàng Olympic Hoá Quốc tế năm </a:t>
            </a:r>
            <a:r>
              <a:rPr lang="vi-VN" sz="2400" b="1" dirty="0" smtClean="0"/>
              <a:t>2007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228952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33450"/>
            <a:ext cx="7086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8773" name="Rectangle 5"/>
          <p:cNvSpPr>
            <a:spLocks noChangeArrowheads="1"/>
          </p:cNvSpPr>
          <p:nvPr/>
        </p:nvSpPr>
        <p:spPr bwMode="auto">
          <a:xfrm>
            <a:off x="1485900" y="-43815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200">
                <a:solidFill>
                  <a:srgbClr val="FF0000"/>
                </a:solidFill>
              </a:rPr>
              <a:t>15 TUỔI DỰ HỘI NGHỊ THƯỢNG ĐỈNH QUỐC TẾ</a:t>
            </a:r>
          </a:p>
        </p:txBody>
      </p:sp>
      <p:sp>
        <p:nvSpPr>
          <p:cNvPr id="288774" name="Text Box 6"/>
          <p:cNvSpPr txBox="1">
            <a:spLocks noChangeArrowheads="1"/>
          </p:cNvSpPr>
          <p:nvPr/>
        </p:nvSpPr>
        <p:spPr bwMode="auto">
          <a:xfrm>
            <a:off x="3429000" y="5943601"/>
            <a:ext cx="4876800" cy="519113"/>
          </a:xfrm>
          <a:prstGeom prst="rect">
            <a:avLst/>
          </a:prstGeom>
          <a:solidFill>
            <a:srgbClr val="C79C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/>
              <a:t>Nguyễn Quốc Nam Phương,</a:t>
            </a:r>
          </a:p>
        </p:txBody>
      </p:sp>
    </p:spTree>
    <p:extLst>
      <p:ext uri="{BB962C8B-B14F-4D97-AF65-F5344CB8AC3E}">
        <p14:creationId xmlns:p14="http://schemas.microsoft.com/office/powerpoint/2010/main" val="109324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3" grpId="0"/>
      <p:bldP spid="2887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9803" name="Group 11"/>
          <p:cNvGraphicFramePr>
            <a:graphicFrameLocks noGrp="1"/>
          </p:cNvGraphicFramePr>
          <p:nvPr>
            <p:ph/>
          </p:nvPr>
        </p:nvGraphicFramePr>
        <p:xfrm>
          <a:off x="1524000" y="122239"/>
          <a:ext cx="8229600" cy="1401763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595539880"/>
                    </a:ext>
                  </a:extLst>
                </a:gridCol>
              </a:tblGrid>
              <a:tr h="14017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Minh Thương soạn thảo văn bản trên máy tính (ảnh bên trái) và Minh Thương cùng các bạn khuyết tật tại cơ sở tin học nhân đạo Công Hùng(ảnh phải).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407284"/>
                  </a:ext>
                </a:extLst>
              </a:tr>
            </a:tbl>
          </a:graphicData>
        </a:graphic>
      </p:graphicFrame>
      <p:pic>
        <p:nvPicPr>
          <p:cNvPr id="289804" name="Picture 12" descr="GUONGMA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992112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9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9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9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9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33995" y="1828801"/>
            <a:ext cx="10115006" cy="1295400"/>
          </a:xfrm>
        </p:spPr>
        <p:txBody>
          <a:bodyPr/>
          <a:lstStyle/>
          <a:p>
            <a:r>
              <a:rPr lang="en-US" altLang="vi-VN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35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sz="3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vi-VN" sz="3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vi-VN" sz="3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3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3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sz="35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tấm gương sáng</a:t>
            </a:r>
            <a:r>
              <a:rPr lang="en-US" altLang="vi-VN" sz="35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sz="35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trong học tập,</a:t>
            </a:r>
            <a:r>
              <a:rPr lang="en-US" altLang="vi-VN" sz="35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vi-VN" sz="3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vi-VN" sz="3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sz="3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vi-VN" sz="3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3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sz="3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1" y="2980509"/>
            <a:ext cx="11778342" cy="271489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altLang="vi-VN" dirty="0">
              <a:sym typeface="Wingdings 3" panose="05040102010807070707" pitchFamily="18" charset="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  <a:sym typeface="Wingdings 3" panose="05040102010807070707" pitchFamily="18" charset="2"/>
              </a:rPr>
              <a:t>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 3" panose="05040102010807070707" pitchFamily="18" charset="2"/>
              </a:rPr>
              <a:t>Trả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 3" panose="05040102010807070707" pitchFamily="18" charset="2"/>
              </a:rPr>
              <a:t>lời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  <a:sym typeface="Wingdings 3" panose="05040102010807070707" pitchFamily="18" charset="2"/>
              </a:rPr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Để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đạt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thành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công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như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thế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chúng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ta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cần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phải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học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tập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và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phải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học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thật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giỏi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794197" y="238125"/>
            <a:ext cx="10964213" cy="83661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none" anchor="ctr"/>
          <a:lstStyle/>
          <a:p>
            <a:pPr algn="ctr"/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altLang="zh-CN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Tiết 26   </a:t>
            </a:r>
            <a:r>
              <a:rPr lang="zh-CN" altLang="en-US" sz="3600" b="1" i="1" u="sng" dirty="0" smtClean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Bài </a:t>
            </a:r>
            <a:r>
              <a:rPr lang="zh-CN" altLang="en-US" sz="3600" b="1" i="1" u="sng" dirty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15</a:t>
            </a:r>
            <a:r>
              <a:rPr lang="en-US" altLang="vi-VN" sz="3600" b="1" i="1" u="sng" dirty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:</a:t>
            </a:r>
            <a:r>
              <a:rPr lang="en-US" altLang="vi-VN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ea typeface="SimSun" panose="02010600030101010101" pitchFamily="2" charset="-122"/>
                <a:cs typeface="Arial" panose="020B0604020202020204" pitchFamily="34" charset="0"/>
              </a:rPr>
              <a:t>QUYỀN 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VÀ 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ea typeface="SimSun" panose="02010600030101010101" pitchFamily="2" charset="-122"/>
                <a:cs typeface="Arial" panose="020B0604020202020204" pitchFamily="34" charset="0"/>
              </a:rPr>
              <a:t>NGHĨA VỤ HỌC </a:t>
            </a:r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ea typeface="SimSun" panose="02010600030101010101" pitchFamily="2" charset="-122"/>
                <a:cs typeface="Arial" panose="020B0604020202020204" pitchFamily="34" charset="0"/>
              </a:rPr>
              <a:t>TẬP</a:t>
            </a:r>
            <a:r>
              <a:rPr lang="vi-VN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vi-VN" altLang="zh-CN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ea typeface="SimSun" panose="02010600030101010101" pitchFamily="2" charset="-122"/>
                <a:cs typeface="Arial" panose="020B0604020202020204" pitchFamily="34" charset="0"/>
              </a:rPr>
              <a:t>(tiết 1)</a:t>
            </a:r>
            <a:endParaRPr lang="zh-CN" altLang="en-US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5615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4" grpId="0"/>
      <p:bldP spid="25907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9348" y="3215550"/>
            <a:ext cx="9795156" cy="22577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b="1" dirty="0" smtClean="0"/>
              <a:t>- Việc </a:t>
            </a:r>
            <a:r>
              <a:rPr lang="vi-VN" b="1" dirty="0"/>
              <a:t>học tập đối với mỗi người là vô cùng quan trọng. 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vi-VN" b="1" dirty="0"/>
              <a:t>-  Có học tập, chúng ta mới có kiến thức, có hiểu biết, được phát triển toàn diện, trở thành người có ích cho gia đình và xã hội.  </a:t>
            </a:r>
          </a:p>
        </p:txBody>
      </p:sp>
      <p:sp>
        <p:nvSpPr>
          <p:cNvPr id="6" name="Rectangle 5"/>
          <p:cNvSpPr/>
          <p:nvPr/>
        </p:nvSpPr>
        <p:spPr>
          <a:xfrm>
            <a:off x="794197" y="238125"/>
            <a:ext cx="10964213" cy="83661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none" anchor="ctr"/>
          <a:lstStyle/>
          <a:p>
            <a:pPr algn="ctr"/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altLang="zh-CN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Tiết 26   </a:t>
            </a:r>
            <a:r>
              <a:rPr lang="zh-CN" altLang="en-US" sz="3600" b="1" i="1" u="sng" dirty="0" smtClean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Bài </a:t>
            </a:r>
            <a:r>
              <a:rPr lang="zh-CN" altLang="en-US" sz="3600" b="1" i="1" u="sng" dirty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15</a:t>
            </a:r>
            <a:r>
              <a:rPr lang="en-US" altLang="vi-VN" sz="3600" b="1" i="1" u="sng" dirty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:</a:t>
            </a:r>
            <a:r>
              <a:rPr lang="en-US" altLang="vi-VN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ea typeface="SimSun" panose="02010600030101010101" pitchFamily="2" charset="-122"/>
                <a:cs typeface="Arial" panose="020B0604020202020204" pitchFamily="34" charset="0"/>
              </a:rPr>
              <a:t>QUYỀN 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VÀ 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ea typeface="SimSun" panose="02010600030101010101" pitchFamily="2" charset="-122"/>
                <a:cs typeface="Arial" panose="020B0604020202020204" pitchFamily="34" charset="0"/>
              </a:rPr>
              <a:t>NGHĨA VỤ HỌC </a:t>
            </a:r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ea typeface="SimSun" panose="02010600030101010101" pitchFamily="2" charset="-122"/>
                <a:cs typeface="Arial" panose="020B0604020202020204" pitchFamily="34" charset="0"/>
              </a:rPr>
              <a:t>TẬP</a:t>
            </a:r>
            <a:r>
              <a:rPr lang="vi-VN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vi-VN" altLang="zh-CN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ea typeface="SimSun" panose="02010600030101010101" pitchFamily="2" charset="-122"/>
                <a:cs typeface="Arial" panose="020B0604020202020204" pitchFamily="34" charset="0"/>
              </a:rPr>
              <a:t>(tiết 1)</a:t>
            </a:r>
            <a:endParaRPr lang="zh-CN" altLang="en-US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39348" y="1604208"/>
            <a:ext cx="4316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u="sng" dirty="0"/>
              <a:t>II/. </a:t>
            </a:r>
            <a:r>
              <a:rPr lang="en-US" sz="3600" u="sng" dirty="0" err="1"/>
              <a:t>Nội</a:t>
            </a:r>
            <a:r>
              <a:rPr lang="en-US" sz="3600" u="sng" dirty="0"/>
              <a:t> dung </a:t>
            </a:r>
            <a:r>
              <a:rPr lang="en-US" sz="3600" u="sng" dirty="0" err="1"/>
              <a:t>bài</a:t>
            </a:r>
            <a:r>
              <a:rPr lang="en-US" sz="3600" u="sng" dirty="0"/>
              <a:t> </a:t>
            </a:r>
            <a:r>
              <a:rPr lang="en-US" sz="3600" u="sng" dirty="0" err="1" smtClean="0"/>
              <a:t>học</a:t>
            </a:r>
            <a:r>
              <a:rPr lang="en-US" sz="3600" u="sng" dirty="0" smtClean="0"/>
              <a:t>: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747488" y="227151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/>
              <a:t>1</a:t>
            </a:r>
            <a:r>
              <a:rPr lang="en-US" sz="3200" dirty="0"/>
              <a:t>/ </a:t>
            </a:r>
            <a:r>
              <a:rPr lang="en-US" sz="3200" u="sng" dirty="0"/>
              <a:t>Ý </a:t>
            </a:r>
            <a:r>
              <a:rPr lang="en-US" sz="3200" u="sng" dirty="0" err="1"/>
              <a:t>nghĩa</a:t>
            </a:r>
            <a:r>
              <a:rPr lang="en-US" sz="3200" u="sng" dirty="0"/>
              <a:t> </a:t>
            </a:r>
            <a:r>
              <a:rPr lang="en-US" sz="3200" u="sng" dirty="0" err="1"/>
              <a:t>của</a:t>
            </a:r>
            <a:r>
              <a:rPr lang="en-US" sz="3200" u="sng" dirty="0"/>
              <a:t> </a:t>
            </a:r>
            <a:r>
              <a:rPr lang="en-US" sz="3200" u="sng" dirty="0" err="1"/>
              <a:t>việc</a:t>
            </a:r>
            <a:r>
              <a:rPr lang="en-US" sz="3200" u="sng" dirty="0"/>
              <a:t> </a:t>
            </a:r>
            <a:r>
              <a:rPr lang="en-US" sz="3200" u="sng" dirty="0" err="1"/>
              <a:t>học</a:t>
            </a:r>
            <a:r>
              <a:rPr lang="en-US" sz="3200" u="sng" dirty="0"/>
              <a:t> </a:t>
            </a:r>
            <a:r>
              <a:rPr lang="en-US" sz="3200" u="sng" dirty="0" err="1"/>
              <a:t>tập</a:t>
            </a:r>
            <a:r>
              <a:rPr lang="en-US" sz="3200" u="sng" dirty="0"/>
              <a:t>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4633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3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1" grpId="0" build="p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3C896-1C53-4F82-8104-EEEBBE576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731" y="304801"/>
            <a:ext cx="11146221" cy="914400"/>
          </a:xfrm>
        </p:spPr>
        <p:txBody>
          <a:bodyPr>
            <a:normAutofit fontScale="90000"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altLang="en-US" sz="3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3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3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3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92FEE-9A32-4D15-AB52-82D8E8B6E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545" y="1576551"/>
            <a:ext cx="11403724" cy="49766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2013: “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”…(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59 )</a:t>
            </a:r>
          </a:p>
          <a:p>
            <a:pPr marL="0" indent="0" algn="just"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(12-8-1991): “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cập.Trẻ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Cha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.”(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805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33600" y="381000"/>
            <a:ext cx="5105400" cy="6172200"/>
          </a:xfrm>
          <a:solidFill>
            <a:schemeClr val="accent1"/>
          </a:solidFill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endParaRPr lang="en-US" altLang="vi-VN" b="1" dirty="0">
              <a:solidFill>
                <a:srgbClr val="FF0000"/>
              </a:solidFill>
              <a:latin typeface=".VnTime" panose="020B7200000000000000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endParaRPr lang="en-US" altLang="vi-VN" b="1" dirty="0">
              <a:solidFill>
                <a:srgbClr val="FF0000"/>
              </a:solidFill>
              <a:latin typeface=".VnTime" panose="020B7200000000000000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en-US" altLang="vi-VN" b="1" dirty="0" err="1">
                <a:solidFill>
                  <a:srgbClr val="FFC000"/>
                </a:solidFill>
                <a:latin typeface=".VnTime" panose="020B7200000000000000" pitchFamily="34" charset="0"/>
              </a:rPr>
              <a:t>T×nh</a:t>
            </a:r>
            <a:r>
              <a:rPr lang="en-US" altLang="vi-VN" b="1" dirty="0">
                <a:solidFill>
                  <a:srgbClr val="FFC000"/>
                </a:solidFill>
                <a:latin typeface=".VnTime" panose="020B7200000000000000" pitchFamily="34" charset="0"/>
              </a:rPr>
              <a:t> </a:t>
            </a:r>
            <a:r>
              <a:rPr lang="en-US" altLang="vi-VN" b="1" dirty="0" err="1">
                <a:solidFill>
                  <a:srgbClr val="FFC000"/>
                </a:solidFill>
                <a:latin typeface=".VnTime" panose="020B7200000000000000" pitchFamily="34" charset="0"/>
              </a:rPr>
              <a:t>huèng</a:t>
            </a:r>
            <a:r>
              <a:rPr lang="en-US" altLang="vi-VN" b="1" dirty="0">
                <a:solidFill>
                  <a:srgbClr val="FFC000"/>
                </a:solidFill>
                <a:latin typeface=".VnTime" panose="020B7200000000000000" pitchFamily="34" charset="0"/>
              </a:rPr>
              <a:t>: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vi-VN" altLang="vi-VN" dirty="0">
                <a:solidFill>
                  <a:schemeClr val="bg1"/>
                </a:solidFill>
                <a:latin typeface=".VnTime" panose="020B7200000000000000" pitchFamily="34" charset="0"/>
              </a:rPr>
              <a:t>Ở</a:t>
            </a:r>
            <a:r>
              <a:rPr lang="en-US" altLang="vi-VN" dirty="0" smtClean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.VnTime" panose="020B7200000000000000" pitchFamily="34" charset="0"/>
              </a:rPr>
              <a:t>líp</a:t>
            </a:r>
            <a:r>
              <a:rPr lang="en-US" altLang="vi-VN" dirty="0">
                <a:solidFill>
                  <a:schemeClr val="bg1"/>
                </a:solidFill>
                <a:latin typeface=".VnTime" panose="020B7200000000000000" pitchFamily="34" charset="0"/>
              </a:rPr>
              <a:t> 6 </a:t>
            </a:r>
            <a:r>
              <a:rPr lang="en-US" altLang="vi-VN" dirty="0" err="1">
                <a:solidFill>
                  <a:schemeClr val="bg1"/>
                </a:solidFill>
                <a:latin typeface=".VnTime" panose="020B7200000000000000" pitchFamily="34" charset="0"/>
              </a:rPr>
              <a:t>nä</a:t>
            </a:r>
            <a:r>
              <a:rPr lang="en-US" altLang="vi-VN" dirty="0">
                <a:solidFill>
                  <a:schemeClr val="bg1"/>
                </a:solidFill>
                <a:latin typeface=".VnTime" panose="020B7200000000000000" pitchFamily="34" charset="0"/>
              </a:rPr>
              <a:t>, An vµ </a:t>
            </a:r>
            <a:r>
              <a:rPr lang="en-US" altLang="vi-VN" dirty="0" err="1">
                <a:solidFill>
                  <a:schemeClr val="bg1"/>
                </a:solidFill>
                <a:latin typeface=".VnTime" panose="020B7200000000000000" pitchFamily="34" charset="0"/>
              </a:rPr>
              <a:t>Khoa</a:t>
            </a:r>
            <a:r>
              <a:rPr lang="en-US" altLang="vi-VN" dirty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.VnTime" panose="020B7200000000000000" pitchFamily="34" charset="0"/>
              </a:rPr>
              <a:t>tranh</a:t>
            </a:r>
            <a:r>
              <a:rPr lang="en-US" altLang="vi-VN" dirty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.VnTime" panose="020B7200000000000000" pitchFamily="34" charset="0"/>
              </a:rPr>
              <a:t>luËn</a:t>
            </a:r>
            <a:r>
              <a:rPr lang="en-US" altLang="vi-VN" dirty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.VnTime" panose="020B7200000000000000" pitchFamily="34" charset="0"/>
              </a:rPr>
              <a:t>víi</a:t>
            </a:r>
            <a:r>
              <a:rPr lang="en-US" altLang="vi-VN" dirty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.VnTime" panose="020B7200000000000000" pitchFamily="34" charset="0"/>
              </a:rPr>
              <a:t>nhau</a:t>
            </a:r>
            <a:r>
              <a:rPr lang="en-US" altLang="vi-VN" dirty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.VnTime" panose="020B7200000000000000" pitchFamily="34" charset="0"/>
              </a:rPr>
              <a:t>vÒ</a:t>
            </a:r>
            <a:r>
              <a:rPr lang="en-US" altLang="vi-VN" dirty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.VnTime" panose="020B7200000000000000" pitchFamily="34" charset="0"/>
              </a:rPr>
              <a:t>quyÒn</a:t>
            </a:r>
            <a:r>
              <a:rPr lang="en-US" altLang="vi-VN" dirty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.VnTime" panose="020B7200000000000000" pitchFamily="34" charset="0"/>
              </a:rPr>
              <a:t>häc</a:t>
            </a:r>
            <a:r>
              <a:rPr lang="en-US" altLang="vi-VN" dirty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.VnTime" panose="020B7200000000000000" pitchFamily="34" charset="0"/>
              </a:rPr>
              <a:t>tËp</a:t>
            </a:r>
            <a:r>
              <a:rPr lang="en-US" altLang="vi-VN" dirty="0">
                <a:solidFill>
                  <a:schemeClr val="bg1"/>
                </a:solidFill>
                <a:latin typeface=".VnTime" panose="020B7200000000000000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en-US" altLang="vi-VN" dirty="0">
                <a:solidFill>
                  <a:schemeClr val="bg1"/>
                </a:solidFill>
                <a:latin typeface=".VnTime" panose="020B7200000000000000" pitchFamily="34" charset="0"/>
              </a:rPr>
              <a:t>		An </a:t>
            </a:r>
            <a:r>
              <a:rPr lang="en-US" altLang="vi-VN" dirty="0" err="1">
                <a:solidFill>
                  <a:schemeClr val="bg1"/>
                </a:solidFill>
                <a:latin typeface=".VnTime" panose="020B7200000000000000" pitchFamily="34" charset="0"/>
              </a:rPr>
              <a:t>nãi</a:t>
            </a:r>
            <a:r>
              <a:rPr lang="en-US" altLang="vi-VN" dirty="0">
                <a:solidFill>
                  <a:schemeClr val="bg1"/>
                </a:solidFill>
                <a:latin typeface=".VnTime" panose="020B7200000000000000" pitchFamily="34" charset="0"/>
              </a:rPr>
              <a:t>: “</a:t>
            </a:r>
            <a:r>
              <a:rPr lang="en-US" altLang="vi-VN" dirty="0" err="1">
                <a:solidFill>
                  <a:schemeClr val="bg1"/>
                </a:solidFill>
                <a:latin typeface=".VnTime" panose="020B7200000000000000" pitchFamily="34" charset="0"/>
              </a:rPr>
              <a:t>Häc</a:t>
            </a:r>
            <a:r>
              <a:rPr lang="en-US" altLang="vi-VN" dirty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.VnTime" panose="020B7200000000000000" pitchFamily="34" charset="0"/>
              </a:rPr>
              <a:t>tËp</a:t>
            </a:r>
            <a:r>
              <a:rPr lang="en-US" altLang="vi-VN" dirty="0">
                <a:solidFill>
                  <a:schemeClr val="bg1"/>
                </a:solidFill>
                <a:latin typeface=".VnTime" panose="020B7200000000000000" pitchFamily="34" charset="0"/>
              </a:rPr>
              <a:t> lµ </a:t>
            </a:r>
            <a:r>
              <a:rPr lang="en-US" altLang="vi-VN" dirty="0" err="1">
                <a:solidFill>
                  <a:schemeClr val="bg1"/>
                </a:solidFill>
                <a:latin typeface=".VnTime" panose="020B7200000000000000" pitchFamily="34" charset="0"/>
              </a:rPr>
              <a:t>quyÒn</a:t>
            </a:r>
            <a:r>
              <a:rPr lang="en-US" altLang="vi-VN" dirty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.VnTime" panose="020B7200000000000000" pitchFamily="34" charset="0"/>
              </a:rPr>
              <a:t>cña</a:t>
            </a:r>
            <a:r>
              <a:rPr lang="en-US" altLang="vi-VN" dirty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.VnTime" panose="020B7200000000000000" pitchFamily="34" charset="0"/>
              </a:rPr>
              <a:t>m×nh</a:t>
            </a:r>
            <a:r>
              <a:rPr lang="en-US" altLang="vi-VN" dirty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.VnTime" panose="020B7200000000000000" pitchFamily="34" charset="0"/>
              </a:rPr>
              <a:t>th</a:t>
            </a:r>
            <a:r>
              <a:rPr lang="en-US" altLang="vi-VN" dirty="0">
                <a:solidFill>
                  <a:schemeClr val="bg1"/>
                </a:solidFill>
                <a:latin typeface=".VnTime" panose="020B7200000000000000" pitchFamily="34" charset="0"/>
              </a:rPr>
              <a:t>× </a:t>
            </a:r>
            <a:r>
              <a:rPr lang="en-US" altLang="vi-VN" dirty="0" err="1">
                <a:solidFill>
                  <a:schemeClr val="bg1"/>
                </a:solidFill>
                <a:latin typeface=".VnTime" panose="020B7200000000000000" pitchFamily="34" charset="0"/>
              </a:rPr>
              <a:t>m×nh</a:t>
            </a:r>
            <a:r>
              <a:rPr lang="en-US" altLang="vi-VN" dirty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.VnTime" panose="020B7200000000000000" pitchFamily="34" charset="0"/>
              </a:rPr>
              <a:t>häc</a:t>
            </a:r>
            <a:r>
              <a:rPr lang="en-US" altLang="vi-VN" dirty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.VnTime" panose="020B7200000000000000" pitchFamily="34" charset="0"/>
              </a:rPr>
              <a:t>còng</a:t>
            </a:r>
            <a:r>
              <a:rPr lang="en-US" altLang="vi-VN" dirty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vi-VN" dirty="0" smtClean="0">
                <a:solidFill>
                  <a:schemeClr val="bg1"/>
                </a:solidFill>
                <a:latin typeface=".VnTime" panose="020B7200000000000000" pitchFamily="34" charset="0"/>
              </a:rPr>
              <a:t>®</a:t>
            </a:r>
            <a:r>
              <a:rPr lang="vi-VN" altLang="vi-VN" dirty="0" smtClean="0">
                <a:solidFill>
                  <a:schemeClr val="bg1"/>
                </a:solidFill>
                <a:latin typeface=".VnTime" panose="020B7200000000000000" pitchFamily="34" charset="0"/>
              </a:rPr>
              <a:t>ư</a:t>
            </a:r>
            <a:r>
              <a:rPr lang="en-US" altLang="vi-VN" dirty="0" err="1" smtClean="0">
                <a:solidFill>
                  <a:schemeClr val="bg1"/>
                </a:solidFill>
                <a:latin typeface=".VnTime" panose="020B7200000000000000" pitchFamily="34" charset="0"/>
              </a:rPr>
              <a:t>îc</a:t>
            </a:r>
            <a:r>
              <a:rPr lang="en-US" altLang="vi-VN" dirty="0" smtClean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vi-VN" dirty="0">
                <a:solidFill>
                  <a:schemeClr val="bg1"/>
                </a:solidFill>
                <a:latin typeface=".VnTime" panose="020B7200000000000000" pitchFamily="34" charset="0"/>
              </a:rPr>
              <a:t>mµ </a:t>
            </a:r>
            <a:r>
              <a:rPr lang="en-US" altLang="vi-VN" dirty="0" err="1">
                <a:solidFill>
                  <a:schemeClr val="bg1"/>
                </a:solidFill>
                <a:latin typeface=".VnTime" panose="020B7200000000000000" pitchFamily="34" charset="0"/>
              </a:rPr>
              <a:t>kh«ng</a:t>
            </a:r>
            <a:r>
              <a:rPr lang="en-US" altLang="vi-VN" dirty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.VnTime" panose="020B7200000000000000" pitchFamily="34" charset="0"/>
              </a:rPr>
              <a:t>häc</a:t>
            </a:r>
            <a:r>
              <a:rPr lang="en-US" altLang="vi-VN" dirty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.VnTime" panose="020B7200000000000000" pitchFamily="34" charset="0"/>
              </a:rPr>
              <a:t>còng</a:t>
            </a:r>
            <a:r>
              <a:rPr lang="en-US" altLang="vi-VN" dirty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vi-VN" dirty="0" smtClean="0">
                <a:solidFill>
                  <a:schemeClr val="bg1"/>
                </a:solidFill>
                <a:latin typeface=".VnTime" panose="020B7200000000000000" pitchFamily="34" charset="0"/>
              </a:rPr>
              <a:t>®­</a:t>
            </a:r>
            <a:r>
              <a:rPr lang="vi-VN" altLang="vi-VN" dirty="0">
                <a:solidFill>
                  <a:schemeClr val="bg1"/>
                </a:solidFill>
                <a:latin typeface=".VnTime" panose="020B7200000000000000" pitchFamily="34" charset="0"/>
              </a:rPr>
              <a:t>ư</a:t>
            </a:r>
            <a:r>
              <a:rPr lang="en-US" altLang="vi-VN" dirty="0" err="1" smtClean="0">
                <a:solidFill>
                  <a:schemeClr val="bg1"/>
                </a:solidFill>
                <a:latin typeface=".VnTime" panose="020B7200000000000000" pitchFamily="34" charset="0"/>
              </a:rPr>
              <a:t>îc</a:t>
            </a:r>
            <a:r>
              <a:rPr lang="en-US" altLang="vi-VN" dirty="0" smtClean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vi-VN" dirty="0">
                <a:solidFill>
                  <a:schemeClr val="bg1"/>
                </a:solidFill>
                <a:latin typeface=".VnTime" panose="020B7200000000000000" pitchFamily="34" charset="0"/>
              </a:rPr>
              <a:t>ch¼ng </a:t>
            </a:r>
            <a:r>
              <a:rPr lang="en-US" altLang="vi-VN" dirty="0" err="1">
                <a:solidFill>
                  <a:schemeClr val="bg1"/>
                </a:solidFill>
                <a:latin typeface=".VnTime" panose="020B7200000000000000" pitchFamily="34" charset="0"/>
              </a:rPr>
              <a:t>sao</a:t>
            </a:r>
            <a:r>
              <a:rPr lang="en-US" altLang="vi-VN" dirty="0">
                <a:solidFill>
                  <a:schemeClr val="bg1"/>
                </a:solidFill>
                <a:latin typeface=".VnTime" panose="020B7200000000000000" pitchFamily="34" charset="0"/>
              </a:rPr>
              <a:t>, </a:t>
            </a:r>
            <a:r>
              <a:rPr lang="en-US" altLang="vi-VN" dirty="0" err="1">
                <a:solidFill>
                  <a:schemeClr val="bg1"/>
                </a:solidFill>
                <a:latin typeface=".VnTime" panose="020B7200000000000000" pitchFamily="34" charset="0"/>
              </a:rPr>
              <a:t>kh«ng</a:t>
            </a:r>
            <a:r>
              <a:rPr lang="en-US" altLang="vi-VN" dirty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.VnTime" panose="020B7200000000000000" pitchFamily="34" charset="0"/>
              </a:rPr>
              <a:t>ai</a:t>
            </a:r>
            <a:r>
              <a:rPr lang="en-US" altLang="vi-VN" dirty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vi-VN" dirty="0" smtClean="0">
                <a:solidFill>
                  <a:schemeClr val="bg1"/>
                </a:solidFill>
                <a:latin typeface=".VnTime" panose="020B7200000000000000" pitchFamily="34" charset="0"/>
              </a:rPr>
              <a:t>®</a:t>
            </a:r>
            <a:r>
              <a:rPr lang="vi-VN" altLang="vi-VN" dirty="0" smtClean="0">
                <a:solidFill>
                  <a:schemeClr val="bg1"/>
                </a:solidFill>
                <a:latin typeface=".VnTime" panose="020B7200000000000000" pitchFamily="34" charset="0"/>
              </a:rPr>
              <a:t>ư</a:t>
            </a:r>
            <a:r>
              <a:rPr lang="en-US" altLang="vi-VN" dirty="0" smtClean="0">
                <a:solidFill>
                  <a:schemeClr val="bg1"/>
                </a:solidFill>
                <a:latin typeface=".VnTime" panose="020B7200000000000000" pitchFamily="34" charset="0"/>
              </a:rPr>
              <a:t>­</a:t>
            </a:r>
            <a:r>
              <a:rPr lang="en-US" altLang="vi-VN" dirty="0" err="1" smtClean="0">
                <a:solidFill>
                  <a:schemeClr val="bg1"/>
                </a:solidFill>
                <a:latin typeface=".VnTime" panose="020B7200000000000000" pitchFamily="34" charset="0"/>
              </a:rPr>
              <a:t>îc</a:t>
            </a:r>
            <a:r>
              <a:rPr lang="en-US" altLang="vi-VN" dirty="0" smtClean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vi-VN" dirty="0">
                <a:solidFill>
                  <a:schemeClr val="bg1"/>
                </a:solidFill>
                <a:latin typeface=".VnTime" panose="020B7200000000000000" pitchFamily="34" charset="0"/>
              </a:rPr>
              <a:t>b¾t </a:t>
            </a:r>
            <a:r>
              <a:rPr lang="en-US" altLang="vi-VN" dirty="0" err="1">
                <a:solidFill>
                  <a:schemeClr val="bg1"/>
                </a:solidFill>
                <a:latin typeface=".VnTime" panose="020B7200000000000000" pitchFamily="34" charset="0"/>
              </a:rPr>
              <a:t>m×nh</a:t>
            </a:r>
            <a:r>
              <a:rPr lang="en-US" altLang="vi-VN" dirty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.VnTime" panose="020B7200000000000000" pitchFamily="34" charset="0"/>
              </a:rPr>
              <a:t>ph¶i</a:t>
            </a:r>
            <a:r>
              <a:rPr lang="en-US" altLang="vi-VN" dirty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.VnTime" panose="020B7200000000000000" pitchFamily="34" charset="0"/>
              </a:rPr>
              <a:t>häc</a:t>
            </a:r>
            <a:r>
              <a:rPr lang="en-US" altLang="vi-VN" dirty="0">
                <a:solidFill>
                  <a:schemeClr val="bg1"/>
                </a:solidFill>
                <a:latin typeface=".VnTime" panose="020B7200000000000000" pitchFamily="34" charset="0"/>
              </a:rPr>
              <a:t>”.</a:t>
            </a:r>
          </a:p>
        </p:txBody>
      </p:sp>
      <p:sp>
        <p:nvSpPr>
          <p:cNvPr id="274435" name="AutoShape 3"/>
          <p:cNvSpPr>
            <a:spLocks noChangeArrowheads="1"/>
          </p:cNvSpPr>
          <p:nvPr/>
        </p:nvSpPr>
        <p:spPr bwMode="auto">
          <a:xfrm>
            <a:off x="7920446" y="1258388"/>
            <a:ext cx="3722914" cy="2743200"/>
          </a:xfrm>
          <a:prstGeom prst="wedgeEllipseCallout">
            <a:avLst>
              <a:gd name="adj1" fmla="val -65341"/>
              <a:gd name="adj2" fmla="val 38475"/>
            </a:avLst>
          </a:prstGeom>
          <a:solidFill>
            <a:srgbClr val="FCFC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/>
            <a:r>
              <a:rPr lang="en-US" altLang="vi-VN" sz="2800" b="1" dirty="0" err="1">
                <a:latin typeface=".VnTime" panose="020B7200000000000000" pitchFamily="34" charset="0"/>
              </a:rPr>
              <a:t>NÕu</a:t>
            </a:r>
            <a:r>
              <a:rPr lang="en-US" altLang="vi-VN" sz="2800" b="1" dirty="0">
                <a:latin typeface=".VnTime" panose="020B7200000000000000" pitchFamily="34" charset="0"/>
              </a:rPr>
              <a:t> </a:t>
            </a:r>
            <a:r>
              <a:rPr lang="en-US" altLang="vi-VN" sz="2800" b="1" dirty="0" err="1">
                <a:latin typeface=".VnTime" panose="020B7200000000000000" pitchFamily="34" charset="0"/>
              </a:rPr>
              <a:t>em</a:t>
            </a:r>
            <a:r>
              <a:rPr lang="en-US" altLang="vi-VN" sz="2800" b="1" dirty="0">
                <a:latin typeface=".VnTime" panose="020B7200000000000000" pitchFamily="34" charset="0"/>
              </a:rPr>
              <a:t> lµ </a:t>
            </a:r>
            <a:r>
              <a:rPr lang="en-US" altLang="vi-VN" sz="2800" b="1" dirty="0" err="1">
                <a:latin typeface=".VnTime" panose="020B7200000000000000" pitchFamily="34" charset="0"/>
              </a:rPr>
              <a:t>Khoa</a:t>
            </a:r>
            <a:r>
              <a:rPr lang="en-US" altLang="vi-VN" sz="2800" b="1" dirty="0">
                <a:latin typeface=".VnTime" panose="020B7200000000000000" pitchFamily="34" charset="0"/>
              </a:rPr>
              <a:t>, </a:t>
            </a:r>
            <a:r>
              <a:rPr lang="en-US" altLang="vi-VN" sz="2800" b="1" dirty="0" err="1">
                <a:latin typeface=".VnTime" panose="020B7200000000000000" pitchFamily="34" charset="0"/>
              </a:rPr>
              <a:t>em</a:t>
            </a:r>
            <a:r>
              <a:rPr lang="en-US" altLang="vi-VN" sz="2800" b="1" dirty="0">
                <a:latin typeface=".VnTime" panose="020B7200000000000000" pitchFamily="34" charset="0"/>
              </a:rPr>
              <a:t> </a:t>
            </a:r>
            <a:r>
              <a:rPr lang="en-US" altLang="vi-VN" sz="2800" b="1" dirty="0" err="1">
                <a:latin typeface=".VnTime" panose="020B7200000000000000" pitchFamily="34" charset="0"/>
              </a:rPr>
              <a:t>sÏ</a:t>
            </a:r>
            <a:r>
              <a:rPr lang="en-US" altLang="vi-VN" sz="2800" b="1" dirty="0">
                <a:latin typeface=".VnTime" panose="020B7200000000000000" pitchFamily="34" charset="0"/>
              </a:rPr>
              <a:t> </a:t>
            </a:r>
            <a:r>
              <a:rPr lang="en-US" altLang="vi-VN" sz="2800" b="1" dirty="0" err="1">
                <a:latin typeface=".VnTime" panose="020B7200000000000000" pitchFamily="34" charset="0"/>
              </a:rPr>
              <a:t>gi¶i</a:t>
            </a:r>
            <a:r>
              <a:rPr lang="en-US" altLang="vi-VN" sz="2800" b="1" dirty="0">
                <a:latin typeface=".VnTime" panose="020B7200000000000000" pitchFamily="34" charset="0"/>
              </a:rPr>
              <a:t> </a:t>
            </a:r>
            <a:r>
              <a:rPr lang="en-US" altLang="vi-VN" sz="2800" b="1" dirty="0" err="1">
                <a:latin typeface=".VnTime" panose="020B7200000000000000" pitchFamily="34" charset="0"/>
              </a:rPr>
              <a:t>thÝch</a:t>
            </a:r>
            <a:r>
              <a:rPr lang="en-US" altLang="vi-VN" sz="2800" b="1" dirty="0">
                <a:latin typeface=".VnTime" panose="020B7200000000000000" pitchFamily="34" charset="0"/>
              </a:rPr>
              <a:t> </a:t>
            </a:r>
            <a:r>
              <a:rPr lang="en-US" altLang="vi-VN" sz="2800" b="1" dirty="0" err="1">
                <a:latin typeface=".VnTime" panose="020B7200000000000000" pitchFamily="34" charset="0"/>
              </a:rPr>
              <a:t>víi</a:t>
            </a:r>
            <a:r>
              <a:rPr lang="en-US" altLang="vi-VN" sz="2800" b="1" dirty="0">
                <a:latin typeface=".VnTime" panose="020B7200000000000000" pitchFamily="34" charset="0"/>
              </a:rPr>
              <a:t> An </a:t>
            </a:r>
            <a:r>
              <a:rPr lang="en-US" altLang="vi-VN" sz="2800" b="1" dirty="0" err="1" smtClean="0">
                <a:latin typeface=".VnTime" panose="020B7200000000000000" pitchFamily="34" charset="0"/>
              </a:rPr>
              <a:t>nh</a:t>
            </a:r>
            <a:r>
              <a:rPr lang="vi-VN" altLang="vi-VN" sz="2800" b="1" dirty="0">
                <a:latin typeface=".VnTime" panose="020B7200000000000000" pitchFamily="34" charset="0"/>
              </a:rPr>
              <a:t>ư</a:t>
            </a:r>
            <a:r>
              <a:rPr lang="en-US" altLang="vi-VN" sz="2800" b="1" dirty="0" smtClean="0">
                <a:latin typeface=".VnTime" panose="020B7200000000000000" pitchFamily="34" charset="0"/>
              </a:rPr>
              <a:t>­ </a:t>
            </a:r>
            <a:r>
              <a:rPr lang="en-US" altLang="vi-VN" sz="2800" b="1" dirty="0" err="1">
                <a:latin typeface=".VnTime" panose="020B7200000000000000" pitchFamily="34" charset="0"/>
              </a:rPr>
              <a:t>thÕ</a:t>
            </a:r>
            <a:r>
              <a:rPr lang="en-US" altLang="vi-VN" sz="2800" b="1" dirty="0">
                <a:latin typeface=".VnTime" panose="020B7200000000000000" pitchFamily="34" charset="0"/>
              </a:rPr>
              <a:t> </a:t>
            </a:r>
            <a:r>
              <a:rPr lang="en-US" altLang="vi-VN" sz="2800" b="1" dirty="0" err="1">
                <a:latin typeface=".VnTime" panose="020B7200000000000000" pitchFamily="34" charset="0"/>
              </a:rPr>
              <a:t>nµo</a:t>
            </a:r>
            <a:r>
              <a:rPr lang="en-US" altLang="vi-VN" sz="2800" b="1" dirty="0">
                <a:latin typeface=".VnTime" panose="020B72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7563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4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4" grpId="0" animBg="1"/>
      <p:bldP spid="2744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7913" y="1054100"/>
            <a:ext cx="7543800" cy="12954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FF0000"/>
                </a:solidFill>
                <a:latin typeface="VNI-Times" pitchFamily="2" charset="0"/>
              </a:rPr>
              <a:t>TRAÛ LÔØI: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7913" y="2295434"/>
            <a:ext cx="10110197" cy="43513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600" dirty="0">
                <a:solidFill>
                  <a:srgbClr val="0000FF"/>
                </a:solidFill>
              </a:rPr>
              <a:t>	</a:t>
            </a:r>
            <a:r>
              <a:rPr lang="en-US" altLang="en-US" sz="3600" dirty="0" err="1">
                <a:solidFill>
                  <a:srgbClr val="0000FF"/>
                </a:solidFill>
                <a:latin typeface="VNI-Times" pitchFamily="2" charset="0"/>
              </a:rPr>
              <a:t>Neáu</a:t>
            </a:r>
            <a:r>
              <a:rPr lang="en-US" altLang="en-US" sz="36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VNI-Times" pitchFamily="2" charset="0"/>
              </a:rPr>
              <a:t>em</a:t>
            </a:r>
            <a:r>
              <a:rPr lang="en-US" altLang="en-US" sz="36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VNI-Times" pitchFamily="2" charset="0"/>
              </a:rPr>
              <a:t>laøø</a:t>
            </a:r>
            <a:r>
              <a:rPr lang="en-US" altLang="en-US" sz="36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VNI-Times" pitchFamily="2" charset="0"/>
              </a:rPr>
              <a:t>Khoa</a:t>
            </a:r>
            <a:r>
              <a:rPr lang="en-US" altLang="en-US" sz="36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VNI-Times" pitchFamily="2" charset="0"/>
              </a:rPr>
              <a:t>em</a:t>
            </a:r>
            <a:r>
              <a:rPr lang="en-US" altLang="en-US" sz="36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VNI-Times" pitchFamily="2" charset="0"/>
              </a:rPr>
              <a:t>seõ</a:t>
            </a:r>
            <a:r>
              <a:rPr lang="en-US" altLang="en-US" sz="36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VNI-Times" pitchFamily="2" charset="0"/>
              </a:rPr>
              <a:t>noùi</a:t>
            </a:r>
            <a:r>
              <a:rPr lang="en-US" altLang="en-US" sz="36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VNI-Times" pitchFamily="2" charset="0"/>
              </a:rPr>
              <a:t>vôùi</a:t>
            </a:r>
            <a:r>
              <a:rPr lang="en-US" altLang="en-US" sz="3600" dirty="0">
                <a:solidFill>
                  <a:srgbClr val="0000FF"/>
                </a:solidFill>
                <a:latin typeface="VNI-Times" pitchFamily="2" charset="0"/>
              </a:rPr>
              <a:t> An </a:t>
            </a:r>
            <a:r>
              <a:rPr lang="en-US" altLang="en-US" sz="3600" dirty="0" err="1">
                <a:solidFill>
                  <a:srgbClr val="0000FF"/>
                </a:solidFill>
                <a:latin typeface="VNI-Times" pitchFamily="2" charset="0"/>
              </a:rPr>
              <a:t>laø</a:t>
            </a:r>
            <a:r>
              <a:rPr lang="en-US" altLang="en-US" sz="36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VNI-Times" pitchFamily="2" charset="0"/>
              </a:rPr>
              <a:t>hoïc</a:t>
            </a:r>
            <a:r>
              <a:rPr lang="en-US" altLang="en-US" sz="36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VNI-Times" pitchFamily="2" charset="0"/>
              </a:rPr>
              <a:t>taäp</a:t>
            </a:r>
            <a:r>
              <a:rPr lang="en-US" altLang="en-US" sz="36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VNI-Times" pitchFamily="2" charset="0"/>
              </a:rPr>
              <a:t>khoâng</a:t>
            </a:r>
            <a:r>
              <a:rPr lang="en-US" altLang="en-US" sz="36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VNI-Times" pitchFamily="2" charset="0"/>
              </a:rPr>
              <a:t>nhöõng</a:t>
            </a:r>
            <a:r>
              <a:rPr lang="en-US" altLang="en-US" sz="36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VNI-Times" pitchFamily="2" charset="0"/>
              </a:rPr>
              <a:t>laø</a:t>
            </a:r>
            <a:r>
              <a:rPr lang="en-US" altLang="en-US" sz="36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VNI-Times" pitchFamily="2" charset="0"/>
              </a:rPr>
              <a:t>quyeàn</a:t>
            </a:r>
            <a:r>
              <a:rPr lang="en-US" altLang="en-US" sz="36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VNI-Times" pitchFamily="2" charset="0"/>
              </a:rPr>
              <a:t>lôïi</a:t>
            </a:r>
            <a:r>
              <a:rPr lang="en-US" altLang="en-US" sz="36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VNI-Times" pitchFamily="2" charset="0"/>
              </a:rPr>
              <a:t>maø</a:t>
            </a:r>
            <a:r>
              <a:rPr lang="en-US" altLang="en-US" sz="36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VNI-Times" pitchFamily="2" charset="0"/>
              </a:rPr>
              <a:t>coøn</a:t>
            </a:r>
            <a:r>
              <a:rPr lang="en-US" altLang="en-US" sz="36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VNI-Times" pitchFamily="2" charset="0"/>
              </a:rPr>
              <a:t>laø</a:t>
            </a:r>
            <a:r>
              <a:rPr lang="en-US" altLang="en-US" sz="36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VNI-Times" pitchFamily="2" charset="0"/>
              </a:rPr>
              <a:t>nghóa</a:t>
            </a:r>
            <a:r>
              <a:rPr lang="en-US" altLang="en-US" sz="36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VNI-Times" pitchFamily="2" charset="0"/>
              </a:rPr>
              <a:t>vuï</a:t>
            </a:r>
            <a:r>
              <a:rPr lang="en-US" altLang="en-US" sz="36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VNI-Times" pitchFamily="2" charset="0"/>
              </a:rPr>
              <a:t>cuûa</a:t>
            </a:r>
            <a:r>
              <a:rPr lang="en-US" altLang="en-US" sz="36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VNI-Times" pitchFamily="2" charset="0"/>
              </a:rPr>
              <a:t>moãi</a:t>
            </a:r>
            <a:r>
              <a:rPr lang="en-US" altLang="en-US" sz="36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VNI-Times" pitchFamily="2" charset="0"/>
              </a:rPr>
              <a:t>coâng</a:t>
            </a:r>
            <a:r>
              <a:rPr lang="en-US" altLang="en-US" sz="36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VNI-Times" pitchFamily="2" charset="0"/>
              </a:rPr>
              <a:t>daân</a:t>
            </a:r>
            <a:r>
              <a:rPr lang="en-US" altLang="en-US" sz="3600" dirty="0">
                <a:solidFill>
                  <a:srgbClr val="0000FF"/>
                </a:solidFill>
                <a:latin typeface="VNI-Times" pitchFamily="2" charset="0"/>
              </a:rPr>
              <a:t>.</a:t>
            </a:r>
          </a:p>
        </p:txBody>
      </p:sp>
      <p:pic>
        <p:nvPicPr>
          <p:cNvPr id="34820" name="Picture 4" descr="c75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791200"/>
            <a:ext cx="2209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c75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91200"/>
            <a:ext cx="2133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 descr="c75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5791200"/>
            <a:ext cx="23844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7" descr="c75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91200"/>
            <a:ext cx="2743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16" descr="c75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2209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17" descr="c75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133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18" descr="c75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0"/>
            <a:ext cx="23844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19" descr="c75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2743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20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>
            <a:extLst>
              <a:ext uri="{FF2B5EF4-FFF2-40B4-BE49-F238E27FC236}">
                <a16:creationId xmlns:a16="http://schemas.microsoft.com/office/drawing/2014/main" id="{28EC47BB-33DA-47F6-A252-DD9201DE5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219201"/>
            <a:ext cx="624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/>
          </a:p>
        </p:txBody>
      </p:sp>
      <p:pic>
        <p:nvPicPr>
          <p:cNvPr id="13322" name="Picture 10" descr="f3fa3bfb0059410dabcad0392e2441ef">
            <a:extLst>
              <a:ext uri="{FF2B5EF4-FFF2-40B4-BE49-F238E27FC236}">
                <a16:creationId xmlns:a16="http://schemas.microsoft.com/office/drawing/2014/main" id="{D869D65E-42D8-4484-872A-6166733F5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69" y="141890"/>
            <a:ext cx="5594131" cy="374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3" descr="9240868">
            <a:extLst>
              <a:ext uri="{FF2B5EF4-FFF2-40B4-BE49-F238E27FC236}">
                <a16:creationId xmlns:a16="http://schemas.microsoft.com/office/drawing/2014/main" id="{D3D57B41-7DA5-4995-BE6B-4177496B8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23" y="3886200"/>
            <a:ext cx="5608878" cy="277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6" descr="ap_20090509065500789_jpg">
            <a:extLst>
              <a:ext uri="{FF2B5EF4-FFF2-40B4-BE49-F238E27FC236}">
                <a16:creationId xmlns:a16="http://schemas.microsoft.com/office/drawing/2014/main" id="{E922CA1C-9B4F-46D8-8FCE-83A192BC8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41890"/>
            <a:ext cx="5670331" cy="366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9" name="Rectangle 17">
            <a:extLst>
              <a:ext uri="{FF2B5EF4-FFF2-40B4-BE49-F238E27FC236}">
                <a16:creationId xmlns:a16="http://schemas.microsoft.com/office/drawing/2014/main" id="{762B4477-EAD4-47F6-888C-853A5E21B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276600"/>
            <a:ext cx="4495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alt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30" name="Rectangle 18">
            <a:extLst>
              <a:ext uri="{FF2B5EF4-FFF2-40B4-BE49-F238E27FC236}">
                <a16:creationId xmlns:a16="http://schemas.microsoft.com/office/drawing/2014/main" id="{14569E80-D6BD-41C9-AA43-CAC9BCBAE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200400"/>
            <a:ext cx="441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alt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1945</a:t>
            </a:r>
          </a:p>
        </p:txBody>
      </p:sp>
      <p:sp>
        <p:nvSpPr>
          <p:cNvPr id="13331" name="Rectangle 19">
            <a:extLst>
              <a:ext uri="{FF2B5EF4-FFF2-40B4-BE49-F238E27FC236}">
                <a16:creationId xmlns:a16="http://schemas.microsoft.com/office/drawing/2014/main" id="{8F46E796-7A12-4504-A171-63B60F158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8345" y="3886201"/>
            <a:ext cx="3891455" cy="5953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dirty="0" err="1">
                <a:solidFill>
                  <a:schemeClr val="bg1"/>
                </a:solidFill>
              </a:rPr>
              <a:t>Tổng</a:t>
            </a:r>
            <a:r>
              <a:rPr lang="en-US" altLang="en-US" sz="2000" dirty="0">
                <a:solidFill>
                  <a:schemeClr val="bg1"/>
                </a:solidFill>
              </a:rPr>
              <a:t> bi </a:t>
            </a:r>
            <a:r>
              <a:rPr lang="en-US" altLang="en-US" sz="2000" dirty="0" err="1">
                <a:solidFill>
                  <a:schemeClr val="bg1"/>
                </a:solidFill>
              </a:rPr>
              <a:t>thư</a:t>
            </a:r>
            <a:r>
              <a:rPr lang="en-US" altLang="en-US" sz="2000" dirty="0">
                <a:solidFill>
                  <a:schemeClr val="bg1"/>
                </a:solidFill>
              </a:rPr>
              <a:t> </a:t>
            </a:r>
          </a:p>
          <a:p>
            <a:pPr algn="ctr" eaLnBrk="1" hangingPunct="1"/>
            <a:r>
              <a:rPr lang="en-US" altLang="en-US" sz="2000" dirty="0" err="1">
                <a:solidFill>
                  <a:schemeClr val="bg1"/>
                </a:solidFill>
              </a:rPr>
              <a:t>Nông</a:t>
            </a:r>
            <a:r>
              <a:rPr lang="en-US" altLang="en-US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Đức</a:t>
            </a:r>
            <a:r>
              <a:rPr lang="en-US" altLang="en-US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Mạnh</a:t>
            </a:r>
            <a:r>
              <a:rPr lang="en-US" altLang="en-US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dự</a:t>
            </a:r>
            <a:r>
              <a:rPr lang="en-US" altLang="en-US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lễ</a:t>
            </a:r>
            <a:r>
              <a:rPr lang="en-US" altLang="en-US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khai</a:t>
            </a:r>
            <a:r>
              <a:rPr lang="en-US" altLang="en-US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giảng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pic>
        <p:nvPicPr>
          <p:cNvPr id="10" name="Picture 2" descr="https://huynhthuckhangdn.edu.vn/images/stories/1.png">
            <a:extLst>
              <a:ext uri="{FF2B5EF4-FFF2-40B4-BE49-F238E27FC236}">
                <a16:creationId xmlns:a16="http://schemas.microsoft.com/office/drawing/2014/main" id="{8EF4F39D-472C-4A96-AE1B-FF45E75C7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2" y="4083268"/>
            <a:ext cx="5608876" cy="257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4562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9" grpId="0" animBg="1"/>
      <p:bldP spid="13330" grpId="0" animBg="1"/>
      <p:bldP spid="133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94197" y="238125"/>
            <a:ext cx="10964213" cy="83661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none" anchor="ctr"/>
          <a:lstStyle/>
          <a:p>
            <a:pPr algn="ctr"/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altLang="zh-CN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Tiết 26   </a:t>
            </a:r>
            <a:r>
              <a:rPr lang="zh-CN" altLang="en-US" sz="3600" b="1" i="1" u="sng" dirty="0" smtClean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Bài </a:t>
            </a:r>
            <a:r>
              <a:rPr lang="zh-CN" altLang="en-US" sz="3600" b="1" i="1" u="sng" dirty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15</a:t>
            </a:r>
            <a:r>
              <a:rPr lang="en-US" altLang="vi-VN" sz="3600" b="1" i="1" u="sng" dirty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:</a:t>
            </a:r>
            <a:r>
              <a:rPr lang="en-US" altLang="vi-VN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ea typeface="SimSun" panose="02010600030101010101" pitchFamily="2" charset="-122"/>
                <a:cs typeface="Arial" panose="020B0604020202020204" pitchFamily="34" charset="0"/>
              </a:rPr>
              <a:t>QUYỀN 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VÀ 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ea typeface="SimSun" panose="02010600030101010101" pitchFamily="2" charset="-122"/>
                <a:cs typeface="Arial" panose="020B0604020202020204" pitchFamily="34" charset="0"/>
              </a:rPr>
              <a:t>NGHĨA VỤ HỌC </a:t>
            </a:r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ea typeface="SimSun" panose="02010600030101010101" pitchFamily="2" charset="-122"/>
                <a:cs typeface="Arial" panose="020B0604020202020204" pitchFamily="34" charset="0"/>
              </a:rPr>
              <a:t>TẬP</a:t>
            </a:r>
            <a:r>
              <a:rPr lang="vi-VN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vi-VN" altLang="zh-CN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ea typeface="SimSun" panose="02010600030101010101" pitchFamily="2" charset="-122"/>
                <a:cs typeface="Arial" panose="020B0604020202020204" pitchFamily="34" charset="0"/>
              </a:rPr>
              <a:t>(tiết 1)</a:t>
            </a:r>
            <a:endParaRPr lang="zh-CN" altLang="en-US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3600" y="1391206"/>
            <a:ext cx="1653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vi-VN" sz="2400" u="sng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/. </a:t>
            </a:r>
            <a:r>
              <a:rPr lang="vi-VN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Bài tập</a:t>
            </a: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3600" y="1938506"/>
            <a:ext cx="7493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Bài 1: Kể về những hình thức học tập mà em biết?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>
            <a:hlinkClick r:id="rId2" action="ppaction://hlinkfile"/>
          </p:cNvPr>
          <p:cNvSpPr txBox="1">
            <a:spLocks/>
          </p:cNvSpPr>
          <p:nvPr/>
        </p:nvSpPr>
        <p:spPr>
          <a:xfrm>
            <a:off x="2562497" y="2400171"/>
            <a:ext cx="7576585" cy="321169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46990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US" altLang="en-US" dirty="0" err="1" smtClean="0">
                <a:solidFill>
                  <a:srgbClr val="0000FF"/>
                </a:solidFill>
                <a:latin typeface="VNI-Times" pitchFamily="2" charset="0"/>
              </a:rPr>
              <a:t>Nhöõng</a:t>
            </a:r>
            <a:r>
              <a:rPr lang="en-US" altLang="en-US" dirty="0" smtClean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VNI-Times" pitchFamily="2" charset="0"/>
              </a:rPr>
              <a:t>hình</a:t>
            </a:r>
            <a:r>
              <a:rPr lang="en-US" altLang="en-US" dirty="0" smtClean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VNI-Times" pitchFamily="2" charset="0"/>
              </a:rPr>
              <a:t>thöùc</a:t>
            </a:r>
            <a:r>
              <a:rPr lang="en-US" altLang="en-US" dirty="0" smtClean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VNI-Times" pitchFamily="2" charset="0"/>
              </a:rPr>
              <a:t>hoïc</a:t>
            </a:r>
            <a:r>
              <a:rPr lang="en-US" altLang="en-US" dirty="0" smtClean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VNI-Times" pitchFamily="2" charset="0"/>
              </a:rPr>
              <a:t>taäp</a:t>
            </a:r>
            <a:r>
              <a:rPr lang="en-US" altLang="en-US" dirty="0" smtClean="0">
                <a:solidFill>
                  <a:srgbClr val="0000FF"/>
                </a:solidFill>
                <a:latin typeface="VNI-Times" pitchFamily="2" charset="0"/>
              </a:rPr>
              <a:t>: </a:t>
            </a:r>
          </a:p>
          <a:p>
            <a:pPr marL="0" indent="-469900">
              <a:lnSpc>
                <a:spcPct val="100000"/>
              </a:lnSpc>
              <a:spcBef>
                <a:spcPct val="50000"/>
              </a:spcBef>
              <a:buFontTx/>
              <a:buChar char="-"/>
            </a:pPr>
            <a:r>
              <a:rPr lang="en-US" altLang="en-US" dirty="0" err="1" smtClean="0">
                <a:latin typeface="VNI-Times" pitchFamily="2" charset="0"/>
              </a:rPr>
              <a:t>Hoïc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ôû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tröôøng</a:t>
            </a:r>
            <a:r>
              <a:rPr lang="en-US" altLang="en-US" dirty="0" smtClean="0">
                <a:latin typeface="VNI-Times" pitchFamily="2" charset="0"/>
              </a:rPr>
              <a:t>, </a:t>
            </a:r>
            <a:r>
              <a:rPr lang="en-US" altLang="en-US" dirty="0" err="1" smtClean="0">
                <a:latin typeface="VNI-Times" pitchFamily="2" charset="0"/>
              </a:rPr>
              <a:t>lôùp</a:t>
            </a:r>
            <a:r>
              <a:rPr lang="en-US" altLang="en-US" dirty="0" smtClean="0">
                <a:latin typeface="VNI-Times" pitchFamily="2" charset="0"/>
              </a:rPr>
              <a:t>.</a:t>
            </a:r>
          </a:p>
          <a:p>
            <a:pPr marL="0" indent="-469900">
              <a:lnSpc>
                <a:spcPct val="100000"/>
              </a:lnSpc>
              <a:spcBef>
                <a:spcPct val="50000"/>
              </a:spcBef>
              <a:buFontTx/>
              <a:buChar char="-"/>
            </a:pPr>
            <a:r>
              <a:rPr lang="en-US" altLang="en-US" dirty="0" err="1" smtClean="0">
                <a:latin typeface="VNI-Times" pitchFamily="2" charset="0"/>
              </a:rPr>
              <a:t>Hoïc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ôû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lôùp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hoïc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tình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thöông</a:t>
            </a:r>
            <a:endParaRPr lang="en-US" altLang="en-US" dirty="0" smtClean="0">
              <a:latin typeface="VNI-Times" pitchFamily="2" charset="0"/>
            </a:endParaRPr>
          </a:p>
          <a:p>
            <a:pPr marL="0" indent="-469900">
              <a:lnSpc>
                <a:spcPct val="100000"/>
              </a:lnSpc>
              <a:spcBef>
                <a:spcPct val="50000"/>
              </a:spcBef>
              <a:buFontTx/>
              <a:buChar char="-"/>
            </a:pPr>
            <a:r>
              <a:rPr lang="en-US" altLang="en-US" dirty="0" err="1" smtClean="0">
                <a:latin typeface="VNI-Times" pitchFamily="2" charset="0"/>
              </a:rPr>
              <a:t>Hoïc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phoå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caäp</a:t>
            </a:r>
            <a:r>
              <a:rPr lang="en-US" altLang="en-US" dirty="0" smtClean="0">
                <a:latin typeface="VNI-Times" pitchFamily="2" charset="0"/>
              </a:rPr>
              <a:t>.</a:t>
            </a:r>
          </a:p>
          <a:p>
            <a:pPr marL="0" indent="-469900">
              <a:lnSpc>
                <a:spcPct val="100000"/>
              </a:lnSpc>
              <a:spcBef>
                <a:spcPct val="50000"/>
              </a:spcBef>
              <a:buFontTx/>
              <a:buChar char="-"/>
            </a:pPr>
            <a:r>
              <a:rPr lang="en-US" altLang="en-US" dirty="0" err="1" smtClean="0">
                <a:latin typeface="VNI-Times" pitchFamily="2" charset="0"/>
              </a:rPr>
              <a:t>Vöøa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hoïc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vöøa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laøm</a:t>
            </a:r>
            <a:r>
              <a:rPr lang="en-US" altLang="en-US" dirty="0" smtClean="0">
                <a:latin typeface="VNI-Times" pitchFamily="2" charset="0"/>
              </a:rPr>
              <a:t>.</a:t>
            </a:r>
          </a:p>
          <a:p>
            <a:pPr marL="0" indent="-469900">
              <a:lnSpc>
                <a:spcPct val="100000"/>
              </a:lnSpc>
              <a:spcBef>
                <a:spcPct val="50000"/>
              </a:spcBef>
              <a:buFontTx/>
              <a:buChar char="-"/>
            </a:pPr>
            <a:r>
              <a:rPr lang="en-US" altLang="en-US" dirty="0" err="1" smtClean="0">
                <a:latin typeface="VNI-Times" pitchFamily="2" charset="0"/>
              </a:rPr>
              <a:t>Hoïc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töø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xa</a:t>
            </a:r>
            <a:r>
              <a:rPr lang="en-US" altLang="en-US" dirty="0" smtClean="0">
                <a:latin typeface="VNI-Times" pitchFamily="2" charset="0"/>
              </a:rPr>
              <a:t>.</a:t>
            </a:r>
          </a:p>
          <a:p>
            <a:pPr marL="0" indent="-469900">
              <a:lnSpc>
                <a:spcPct val="100000"/>
              </a:lnSpc>
              <a:spcBef>
                <a:spcPct val="50000"/>
              </a:spcBef>
              <a:buFontTx/>
              <a:buChar char="-"/>
            </a:pP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Hoïc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ôû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trung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taâm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giaùo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duïc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thöôøng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xuyeân</a:t>
            </a:r>
            <a:r>
              <a:rPr lang="en-US" altLang="en-US" dirty="0" smtClean="0">
                <a:latin typeface="VNI-Times" pitchFamily="2" charset="0"/>
              </a:rPr>
              <a:t>....</a:t>
            </a:r>
            <a:endParaRPr lang="en-US" altLang="en-US" dirty="0"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661091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1214846"/>
            <a:ext cx="7543800" cy="1295400"/>
          </a:xfrm>
        </p:spPr>
        <p:txBody>
          <a:bodyPr>
            <a:normAutofit/>
          </a:bodyPr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vi-VN" dirty="0" smtClean="0"/>
              <a:t>2</a:t>
            </a:r>
            <a:r>
              <a:rPr lang="en-US" dirty="0" smtClean="0"/>
              <a:t>: </a:t>
            </a:r>
            <a:r>
              <a:rPr lang="en-US" i="1" dirty="0"/>
              <a:t>Ô </a:t>
            </a:r>
            <a:r>
              <a:rPr lang="en-US" i="1" dirty="0" err="1"/>
              <a:t>chữ</a:t>
            </a:r>
            <a:r>
              <a:rPr lang="en-US" i="1" dirty="0"/>
              <a:t> </a:t>
            </a:r>
            <a:r>
              <a:rPr lang="en-US" i="1" dirty="0" err="1"/>
              <a:t>diệu</a:t>
            </a:r>
            <a:r>
              <a:rPr lang="en-US" i="1" dirty="0"/>
              <a:t> </a:t>
            </a:r>
            <a:r>
              <a:rPr lang="en-US" i="1" dirty="0" err="1"/>
              <a:t>kì</a:t>
            </a:r>
            <a:endParaRPr lang="en-US" altLang="vi-VN" i="1" dirty="0">
              <a:latin typeface="VNI-Times" pitchFamily="2" charset="0"/>
            </a:endParaRPr>
          </a:p>
        </p:txBody>
      </p:sp>
      <p:pic>
        <p:nvPicPr>
          <p:cNvPr id="241668" name="Picture 4" descr="c75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791200"/>
            <a:ext cx="2209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669" name="Picture 5" descr="c75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91200"/>
            <a:ext cx="21336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670" name="Picture 6" descr="c75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5791200"/>
            <a:ext cx="238442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671" name="Picture 7" descr="c75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91200"/>
            <a:ext cx="27432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672" name="Picture 8" descr="c75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2209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673" name="Picture 9" descr="c75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1336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674" name="Picture 10" descr="c75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0"/>
            <a:ext cx="238442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675" name="Picture 11" descr="c75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27432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46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1524000" y="-76200"/>
            <a:ext cx="9144000" cy="7175500"/>
          </a:xfrm>
          <a:prstGeom prst="rect">
            <a:avLst/>
          </a:prstGeom>
          <a:solidFill>
            <a:srgbClr val="FFCC99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</p:txBody>
      </p:sp>
      <p:graphicFrame>
        <p:nvGraphicFramePr>
          <p:cNvPr id="168088" name="Group 152"/>
          <p:cNvGraphicFramePr>
            <a:graphicFrameLocks noGrp="1"/>
          </p:cNvGraphicFramePr>
          <p:nvPr>
            <p:ph type="tbl" idx="1"/>
          </p:nvPr>
        </p:nvGraphicFramePr>
        <p:xfrm>
          <a:off x="2895600" y="1231900"/>
          <a:ext cx="7467600" cy="5554664"/>
        </p:xfrm>
        <a:graphic>
          <a:graphicData uri="http://schemas.openxmlformats.org/drawingml/2006/table">
            <a:tbl>
              <a:tblPr/>
              <a:tblGrid>
                <a:gridCol w="517525">
                  <a:extLst>
                    <a:ext uri="{9D8B030D-6E8A-4147-A177-3AD203B41FA5}">
                      <a16:colId xmlns:a16="http://schemas.microsoft.com/office/drawing/2014/main" val="659304374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7722691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334066570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819576389"/>
                    </a:ext>
                  </a:extLst>
                </a:gridCol>
                <a:gridCol w="592138">
                  <a:extLst>
                    <a:ext uri="{9D8B030D-6E8A-4147-A177-3AD203B41FA5}">
                      <a16:colId xmlns:a16="http://schemas.microsoft.com/office/drawing/2014/main" val="3359242721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3854577528"/>
                    </a:ext>
                  </a:extLst>
                </a:gridCol>
                <a:gridCol w="592137">
                  <a:extLst>
                    <a:ext uri="{9D8B030D-6E8A-4147-A177-3AD203B41FA5}">
                      <a16:colId xmlns:a16="http://schemas.microsoft.com/office/drawing/2014/main" val="2071366068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1046012308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1234149237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1982663701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460932148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1201521774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3926377232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3954340204"/>
                    </a:ext>
                  </a:extLst>
                </a:gridCol>
              </a:tblGrid>
              <a:tr h="719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3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3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panose="020B0604020202020204" pitchFamily="34" charset="0"/>
                        </a:rPr>
                        <a:t>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3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0500976"/>
                  </a:ext>
                </a:extLst>
              </a:tr>
              <a:tr h="684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780609866"/>
                  </a:ext>
                </a:extLst>
              </a:tr>
              <a:tr h="703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3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78403777"/>
                  </a:ext>
                </a:extLst>
              </a:tr>
              <a:tr h="703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235334888"/>
                  </a:ext>
                </a:extLst>
              </a:tr>
              <a:tr h="598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3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029588"/>
                  </a:ext>
                </a:extLst>
              </a:tr>
              <a:tr h="631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642072817"/>
                  </a:ext>
                </a:extLst>
              </a:tr>
              <a:tr h="633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261820605"/>
                  </a:ext>
                </a:extLst>
              </a:tr>
              <a:tr h="598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3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72597113"/>
                  </a:ext>
                </a:extLst>
              </a:tr>
            </a:tbl>
          </a:graphicData>
        </a:graphic>
      </p:graphicFrame>
      <p:sp>
        <p:nvSpPr>
          <p:cNvPr id="168085" name="WordArt 149"/>
          <p:cNvSpPr>
            <a:spLocks noChangeArrowheads="1" noChangeShapeType="1" noTextEdit="1"/>
          </p:cNvSpPr>
          <p:nvPr/>
        </p:nvSpPr>
        <p:spPr bwMode="auto">
          <a:xfrm>
            <a:off x="1676400" y="1600200"/>
            <a:ext cx="1066800" cy="487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BT3:</a:t>
            </a:r>
          </a:p>
          <a:p>
            <a:pPr algn="ctr"/>
            <a:r>
              <a:rPr lang="vi-VN" sz="32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Ô </a:t>
            </a:r>
          </a:p>
          <a:p>
            <a:pPr algn="ctr"/>
            <a:r>
              <a:rPr lang="vi-VN" sz="32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CHỮ</a:t>
            </a:r>
          </a:p>
          <a:p>
            <a:pPr algn="ctr"/>
            <a:r>
              <a:rPr lang="vi-VN" sz="32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 DIỆU</a:t>
            </a:r>
          </a:p>
          <a:p>
            <a:pPr algn="ctr"/>
            <a:r>
              <a:rPr lang="vi-VN" sz="32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KÌ</a:t>
            </a:r>
          </a:p>
        </p:txBody>
      </p:sp>
      <p:sp>
        <p:nvSpPr>
          <p:cNvPr id="168086" name="Text Box 150"/>
          <p:cNvSpPr txBox="1">
            <a:spLocks noChangeArrowheads="1"/>
          </p:cNvSpPr>
          <p:nvPr/>
        </p:nvSpPr>
        <p:spPr bwMode="auto">
          <a:xfrm>
            <a:off x="2667000" y="136525"/>
            <a:ext cx="8001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vi-VN" sz="3300" b="1">
                <a:solidFill>
                  <a:srgbClr val="0000FF"/>
                </a:solidFill>
                <a:latin typeface="Times New Roman" panose="02020603050405020304" pitchFamily="18" charset="0"/>
              </a:rPr>
              <a:t>Quyền và nghĩa vụ này gắn liền với học sinh</a:t>
            </a:r>
          </a:p>
        </p:txBody>
      </p:sp>
      <p:pic>
        <p:nvPicPr>
          <p:cNvPr id="168087" name="Picture 151" descr="h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12192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747377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2"/>
          <p:cNvSpPr txBox="1">
            <a:spLocks noChangeArrowheads="1"/>
          </p:cNvSpPr>
          <p:nvPr/>
        </p:nvSpPr>
        <p:spPr bwMode="auto">
          <a:xfrm>
            <a:off x="1524000" y="-76200"/>
            <a:ext cx="9144000" cy="7175500"/>
          </a:xfrm>
          <a:prstGeom prst="rect">
            <a:avLst/>
          </a:prstGeom>
          <a:solidFill>
            <a:srgbClr val="FFCC99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</p:txBody>
      </p:sp>
      <p:graphicFrame>
        <p:nvGraphicFramePr>
          <p:cNvPr id="173059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671999383"/>
              </p:ext>
            </p:extLst>
          </p:nvPr>
        </p:nvGraphicFramePr>
        <p:xfrm>
          <a:off x="2895600" y="1231900"/>
          <a:ext cx="7467600" cy="5630864"/>
        </p:xfrm>
        <a:graphic>
          <a:graphicData uri="http://schemas.openxmlformats.org/drawingml/2006/table">
            <a:tbl>
              <a:tblPr/>
              <a:tblGrid>
                <a:gridCol w="517525">
                  <a:extLst>
                    <a:ext uri="{9D8B030D-6E8A-4147-A177-3AD203B41FA5}">
                      <a16:colId xmlns:a16="http://schemas.microsoft.com/office/drawing/2014/main" val="1636449759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3712652545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3261008359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1787728914"/>
                    </a:ext>
                  </a:extLst>
                </a:gridCol>
                <a:gridCol w="592138">
                  <a:extLst>
                    <a:ext uri="{9D8B030D-6E8A-4147-A177-3AD203B41FA5}">
                      <a16:colId xmlns:a16="http://schemas.microsoft.com/office/drawing/2014/main" val="3541191996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3856080850"/>
                    </a:ext>
                  </a:extLst>
                </a:gridCol>
                <a:gridCol w="592137">
                  <a:extLst>
                    <a:ext uri="{9D8B030D-6E8A-4147-A177-3AD203B41FA5}">
                      <a16:colId xmlns:a16="http://schemas.microsoft.com/office/drawing/2014/main" val="9832395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3563702524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528356432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3066540151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167620166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741144675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1316058603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303217786"/>
                    </a:ext>
                  </a:extLst>
                </a:gridCol>
              </a:tblGrid>
              <a:tr h="719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646509182"/>
                  </a:ext>
                </a:extLst>
              </a:tr>
              <a:tr h="684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8AE8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945116339"/>
                  </a:ext>
                </a:extLst>
              </a:tr>
              <a:tr h="703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8AE8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761503239"/>
                  </a:ext>
                </a:extLst>
              </a:tr>
              <a:tr h="703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8AE8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48458407"/>
                  </a:ext>
                </a:extLst>
              </a:tr>
              <a:tr h="598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8AE8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12934"/>
                  </a:ext>
                </a:extLst>
              </a:tr>
              <a:tr h="631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8AE8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675459899"/>
                  </a:ext>
                </a:extLst>
              </a:tr>
              <a:tr h="633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8AE8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476847716"/>
                  </a:ext>
                </a:extLst>
              </a:tr>
              <a:tr h="598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8AE8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418976803"/>
                  </a:ext>
                </a:extLst>
              </a:tr>
            </a:tbl>
          </a:graphicData>
        </a:graphic>
      </p:graphicFrame>
      <p:sp>
        <p:nvSpPr>
          <p:cNvPr id="173205" name="WordArt 149"/>
          <p:cNvSpPr>
            <a:spLocks noChangeArrowheads="1" noChangeShapeType="1" noTextEdit="1"/>
          </p:cNvSpPr>
          <p:nvPr/>
        </p:nvSpPr>
        <p:spPr bwMode="auto">
          <a:xfrm>
            <a:off x="1676400" y="1600200"/>
            <a:ext cx="1066800" cy="487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Ô </a:t>
            </a:r>
          </a:p>
          <a:p>
            <a:pPr algn="ctr"/>
            <a:r>
              <a:rPr lang="vi-VN" sz="32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CHỮ</a:t>
            </a:r>
          </a:p>
          <a:p>
            <a:pPr algn="ctr"/>
            <a:r>
              <a:rPr lang="vi-VN" sz="32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 DIỆU</a:t>
            </a:r>
          </a:p>
          <a:p>
            <a:pPr algn="ctr"/>
            <a:r>
              <a:rPr lang="vi-VN" sz="32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KÌ</a:t>
            </a:r>
          </a:p>
        </p:txBody>
      </p:sp>
      <p:sp>
        <p:nvSpPr>
          <p:cNvPr id="173206" name="Text Box 150"/>
          <p:cNvSpPr txBox="1">
            <a:spLocks noChangeArrowheads="1"/>
          </p:cNvSpPr>
          <p:nvPr/>
        </p:nvSpPr>
        <p:spPr bwMode="auto">
          <a:xfrm>
            <a:off x="2667000" y="136525"/>
            <a:ext cx="8001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vi-VN" sz="3300" b="1">
                <a:solidFill>
                  <a:srgbClr val="0000FF"/>
                </a:solidFill>
                <a:latin typeface="Times New Roman" panose="02020603050405020304" pitchFamily="18" charset="0"/>
              </a:rPr>
              <a:t>Quyền và nghĩa vụ này gắn liền với học sinh</a:t>
            </a:r>
          </a:p>
        </p:txBody>
      </p:sp>
    </p:spTree>
    <p:extLst>
      <p:ext uri="{BB962C8B-B14F-4D97-AF65-F5344CB8AC3E}">
        <p14:creationId xmlns:p14="http://schemas.microsoft.com/office/powerpoint/2010/main" val="1317327559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Text Box 2"/>
          <p:cNvSpPr txBox="1">
            <a:spLocks noChangeArrowheads="1"/>
          </p:cNvSpPr>
          <p:nvPr/>
        </p:nvSpPr>
        <p:spPr bwMode="auto">
          <a:xfrm>
            <a:off x="1524000" y="-76200"/>
            <a:ext cx="9144000" cy="7175500"/>
          </a:xfrm>
          <a:prstGeom prst="rect">
            <a:avLst/>
          </a:prstGeom>
          <a:solidFill>
            <a:srgbClr val="FFCC99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</p:txBody>
      </p:sp>
      <p:graphicFrame>
        <p:nvGraphicFramePr>
          <p:cNvPr id="284675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430388473"/>
              </p:ext>
            </p:extLst>
          </p:nvPr>
        </p:nvGraphicFramePr>
        <p:xfrm>
          <a:off x="2895600" y="1231900"/>
          <a:ext cx="7467600" cy="5630864"/>
        </p:xfrm>
        <a:graphic>
          <a:graphicData uri="http://schemas.openxmlformats.org/drawingml/2006/table">
            <a:tbl>
              <a:tblPr/>
              <a:tblGrid>
                <a:gridCol w="517525">
                  <a:extLst>
                    <a:ext uri="{9D8B030D-6E8A-4147-A177-3AD203B41FA5}">
                      <a16:colId xmlns:a16="http://schemas.microsoft.com/office/drawing/2014/main" val="2586644278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580318607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3611440589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880263024"/>
                    </a:ext>
                  </a:extLst>
                </a:gridCol>
                <a:gridCol w="592138">
                  <a:extLst>
                    <a:ext uri="{9D8B030D-6E8A-4147-A177-3AD203B41FA5}">
                      <a16:colId xmlns:a16="http://schemas.microsoft.com/office/drawing/2014/main" val="2575686479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1744841090"/>
                    </a:ext>
                  </a:extLst>
                </a:gridCol>
                <a:gridCol w="592137">
                  <a:extLst>
                    <a:ext uri="{9D8B030D-6E8A-4147-A177-3AD203B41FA5}">
                      <a16:colId xmlns:a16="http://schemas.microsoft.com/office/drawing/2014/main" val="3651008793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3843383167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3975154904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918634342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328333102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120285184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1447493792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174042385"/>
                    </a:ext>
                  </a:extLst>
                </a:gridCol>
              </a:tblGrid>
              <a:tr h="719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355584385"/>
                  </a:ext>
                </a:extLst>
              </a:tr>
              <a:tr h="684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8AE8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941145859"/>
                  </a:ext>
                </a:extLst>
              </a:tr>
              <a:tr h="703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8AE8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003606050"/>
                  </a:ext>
                </a:extLst>
              </a:tr>
              <a:tr h="703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8AE8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218060793"/>
                  </a:ext>
                </a:extLst>
              </a:tr>
              <a:tr h="598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8AE8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388797"/>
                  </a:ext>
                </a:extLst>
              </a:tr>
              <a:tr h="631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8AE8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851409168"/>
                  </a:ext>
                </a:extLst>
              </a:tr>
              <a:tr h="633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8AE8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460259287"/>
                  </a:ext>
                </a:extLst>
              </a:tr>
              <a:tr h="598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8AE8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670400726"/>
                  </a:ext>
                </a:extLst>
              </a:tr>
            </a:tbl>
          </a:graphicData>
        </a:graphic>
      </p:graphicFrame>
      <p:sp>
        <p:nvSpPr>
          <p:cNvPr id="284821" name="WordArt 149"/>
          <p:cNvSpPr>
            <a:spLocks noChangeArrowheads="1" noChangeShapeType="1" noTextEdit="1"/>
          </p:cNvSpPr>
          <p:nvPr/>
        </p:nvSpPr>
        <p:spPr bwMode="auto">
          <a:xfrm>
            <a:off x="1676400" y="1600200"/>
            <a:ext cx="1066800" cy="487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Ô </a:t>
            </a:r>
          </a:p>
          <a:p>
            <a:pPr algn="ctr"/>
            <a:r>
              <a:rPr lang="vi-VN" sz="32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CHỮ</a:t>
            </a:r>
          </a:p>
          <a:p>
            <a:pPr algn="ctr"/>
            <a:r>
              <a:rPr lang="vi-VN" sz="32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 DIỆU</a:t>
            </a:r>
          </a:p>
          <a:p>
            <a:pPr algn="ctr"/>
            <a:r>
              <a:rPr lang="vi-VN" sz="32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KÌ</a:t>
            </a:r>
          </a:p>
        </p:txBody>
      </p:sp>
      <p:sp>
        <p:nvSpPr>
          <p:cNvPr id="284822" name="Text Box 150"/>
          <p:cNvSpPr txBox="1">
            <a:spLocks noChangeArrowheads="1"/>
          </p:cNvSpPr>
          <p:nvPr/>
        </p:nvSpPr>
        <p:spPr bwMode="auto">
          <a:xfrm>
            <a:off x="1676399" y="0"/>
            <a:ext cx="921802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3200" b="1" dirty="0"/>
              <a:t>2. Nhà nước ta luôn tạo mọi điều kiện để công dân được học tập, thể hiện tính chất gì</a:t>
            </a:r>
            <a:r>
              <a:rPr lang="vi-VN" sz="3200" b="1" dirty="0" smtClean="0"/>
              <a:t>?</a:t>
            </a:r>
            <a:endParaRPr lang="vi-VN" sz="3200" b="1" dirty="0"/>
          </a:p>
        </p:txBody>
      </p:sp>
    </p:spTree>
    <p:extLst>
      <p:ext uri="{BB962C8B-B14F-4D97-AF65-F5344CB8AC3E}">
        <p14:creationId xmlns:p14="http://schemas.microsoft.com/office/powerpoint/2010/main" val="3467439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2"/>
          <p:cNvSpPr txBox="1">
            <a:spLocks noChangeArrowheads="1"/>
          </p:cNvSpPr>
          <p:nvPr/>
        </p:nvSpPr>
        <p:spPr bwMode="auto">
          <a:xfrm>
            <a:off x="1524000" y="-76200"/>
            <a:ext cx="9144000" cy="7175500"/>
          </a:xfrm>
          <a:prstGeom prst="rect">
            <a:avLst/>
          </a:prstGeom>
          <a:solidFill>
            <a:srgbClr val="FFCC99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</p:txBody>
      </p:sp>
      <p:graphicFrame>
        <p:nvGraphicFramePr>
          <p:cNvPr id="176131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980059027"/>
              </p:ext>
            </p:extLst>
          </p:nvPr>
        </p:nvGraphicFramePr>
        <p:xfrm>
          <a:off x="2895600" y="1231900"/>
          <a:ext cx="7467600" cy="5630864"/>
        </p:xfrm>
        <a:graphic>
          <a:graphicData uri="http://schemas.openxmlformats.org/drawingml/2006/table">
            <a:tbl>
              <a:tblPr/>
              <a:tblGrid>
                <a:gridCol w="517525">
                  <a:extLst>
                    <a:ext uri="{9D8B030D-6E8A-4147-A177-3AD203B41FA5}">
                      <a16:colId xmlns:a16="http://schemas.microsoft.com/office/drawing/2014/main" val="446557218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1375985939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1119810006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898855333"/>
                    </a:ext>
                  </a:extLst>
                </a:gridCol>
                <a:gridCol w="592138">
                  <a:extLst>
                    <a:ext uri="{9D8B030D-6E8A-4147-A177-3AD203B41FA5}">
                      <a16:colId xmlns:a16="http://schemas.microsoft.com/office/drawing/2014/main" val="3290907168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4281209076"/>
                    </a:ext>
                  </a:extLst>
                </a:gridCol>
                <a:gridCol w="592137">
                  <a:extLst>
                    <a:ext uri="{9D8B030D-6E8A-4147-A177-3AD203B41FA5}">
                      <a16:colId xmlns:a16="http://schemas.microsoft.com/office/drawing/2014/main" val="3674881513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70424217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964004080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3242789041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151846766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421783306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100703679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614453710"/>
                    </a:ext>
                  </a:extLst>
                </a:gridCol>
              </a:tblGrid>
              <a:tr h="719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294685697"/>
                  </a:ext>
                </a:extLst>
              </a:tr>
              <a:tr h="684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8AE8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302238887"/>
                  </a:ext>
                </a:extLst>
              </a:tr>
              <a:tr h="703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945021212"/>
                  </a:ext>
                </a:extLst>
              </a:tr>
              <a:tr h="703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8AE8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565895667"/>
                  </a:ext>
                </a:extLst>
              </a:tr>
              <a:tr h="598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8AE8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437460"/>
                  </a:ext>
                </a:extLst>
              </a:tr>
              <a:tr h="631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8AE8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060338297"/>
                  </a:ext>
                </a:extLst>
              </a:tr>
              <a:tr h="633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8AE8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590652628"/>
                  </a:ext>
                </a:extLst>
              </a:tr>
              <a:tr h="598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8AE8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900874468"/>
                  </a:ext>
                </a:extLst>
              </a:tr>
            </a:tbl>
          </a:graphicData>
        </a:graphic>
      </p:graphicFrame>
      <p:sp>
        <p:nvSpPr>
          <p:cNvPr id="176277" name="WordArt 149"/>
          <p:cNvSpPr>
            <a:spLocks noChangeArrowheads="1" noChangeShapeType="1" noTextEdit="1"/>
          </p:cNvSpPr>
          <p:nvPr/>
        </p:nvSpPr>
        <p:spPr bwMode="auto">
          <a:xfrm>
            <a:off x="1676400" y="1600200"/>
            <a:ext cx="1066800" cy="487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Ô </a:t>
            </a:r>
          </a:p>
          <a:p>
            <a:pPr algn="ctr"/>
            <a:r>
              <a:rPr lang="vi-VN" sz="32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CHỮ</a:t>
            </a:r>
          </a:p>
          <a:p>
            <a:pPr algn="ctr"/>
            <a:r>
              <a:rPr lang="vi-VN" sz="32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 DIỆU</a:t>
            </a:r>
          </a:p>
          <a:p>
            <a:pPr algn="ctr"/>
            <a:r>
              <a:rPr lang="vi-VN" sz="32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KÌ</a:t>
            </a:r>
          </a:p>
        </p:txBody>
      </p:sp>
      <p:sp>
        <p:nvSpPr>
          <p:cNvPr id="176278" name="Text Box 150"/>
          <p:cNvSpPr txBox="1">
            <a:spLocks noChangeArrowheads="1"/>
          </p:cNvSpPr>
          <p:nvPr/>
        </p:nvSpPr>
        <p:spPr bwMode="auto">
          <a:xfrm>
            <a:off x="2667000" y="136525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6279" name="Text Box 151"/>
          <p:cNvSpPr txBox="1">
            <a:spLocks noChangeArrowheads="1"/>
          </p:cNvSpPr>
          <p:nvPr/>
        </p:nvSpPr>
        <p:spPr bwMode="auto">
          <a:xfrm>
            <a:off x="1504406" y="0"/>
            <a:ext cx="918318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3200" b="1" dirty="0"/>
              <a:t>2. Nhà nước ta luôn tạo mọi điều kiện để công dân được học tập, thể hiện tính chất gì</a:t>
            </a:r>
            <a:r>
              <a:rPr lang="vi-VN" sz="3200" b="1" dirty="0" smtClean="0"/>
              <a:t>?</a:t>
            </a:r>
            <a:endParaRPr lang="vi-VN" sz="3200" b="1" dirty="0"/>
          </a:p>
        </p:txBody>
      </p:sp>
    </p:spTree>
    <p:extLst>
      <p:ext uri="{BB962C8B-B14F-4D97-AF65-F5344CB8AC3E}">
        <p14:creationId xmlns:p14="http://schemas.microsoft.com/office/powerpoint/2010/main" val="2695868700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2"/>
          <p:cNvSpPr txBox="1">
            <a:spLocks noChangeArrowheads="1"/>
          </p:cNvSpPr>
          <p:nvPr/>
        </p:nvSpPr>
        <p:spPr bwMode="auto">
          <a:xfrm>
            <a:off x="1524000" y="-76200"/>
            <a:ext cx="9144000" cy="7175500"/>
          </a:xfrm>
          <a:prstGeom prst="rect">
            <a:avLst/>
          </a:prstGeom>
          <a:solidFill>
            <a:srgbClr val="FFCC99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</p:txBody>
      </p:sp>
      <p:graphicFrame>
        <p:nvGraphicFramePr>
          <p:cNvPr id="178179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845535062"/>
              </p:ext>
            </p:extLst>
          </p:nvPr>
        </p:nvGraphicFramePr>
        <p:xfrm>
          <a:off x="2895600" y="1231900"/>
          <a:ext cx="7467600" cy="5630864"/>
        </p:xfrm>
        <a:graphic>
          <a:graphicData uri="http://schemas.openxmlformats.org/drawingml/2006/table">
            <a:tbl>
              <a:tblPr/>
              <a:tblGrid>
                <a:gridCol w="517525">
                  <a:extLst>
                    <a:ext uri="{9D8B030D-6E8A-4147-A177-3AD203B41FA5}">
                      <a16:colId xmlns:a16="http://schemas.microsoft.com/office/drawing/2014/main" val="2734073094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4210799892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697435121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3666576697"/>
                    </a:ext>
                  </a:extLst>
                </a:gridCol>
                <a:gridCol w="592138">
                  <a:extLst>
                    <a:ext uri="{9D8B030D-6E8A-4147-A177-3AD203B41FA5}">
                      <a16:colId xmlns:a16="http://schemas.microsoft.com/office/drawing/2014/main" val="1036185330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121270409"/>
                    </a:ext>
                  </a:extLst>
                </a:gridCol>
                <a:gridCol w="592137">
                  <a:extLst>
                    <a:ext uri="{9D8B030D-6E8A-4147-A177-3AD203B41FA5}">
                      <a16:colId xmlns:a16="http://schemas.microsoft.com/office/drawing/2014/main" val="1252050906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389951029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1763401447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1923031883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64168804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1029482242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1464111322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735762485"/>
                    </a:ext>
                  </a:extLst>
                </a:gridCol>
              </a:tblGrid>
              <a:tr h="719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177817415"/>
                  </a:ext>
                </a:extLst>
              </a:tr>
              <a:tr h="684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8AE8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89312148"/>
                  </a:ext>
                </a:extLst>
              </a:tr>
              <a:tr h="703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53416388"/>
                  </a:ext>
                </a:extLst>
              </a:tr>
              <a:tr h="703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8AE8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375061311"/>
                  </a:ext>
                </a:extLst>
              </a:tr>
              <a:tr h="598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8AE8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775011"/>
                  </a:ext>
                </a:extLst>
              </a:tr>
              <a:tr h="631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8AE8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637449390"/>
                  </a:ext>
                </a:extLst>
              </a:tr>
              <a:tr h="633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8AE8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78411356"/>
                  </a:ext>
                </a:extLst>
              </a:tr>
              <a:tr h="598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8AE8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33058148"/>
                  </a:ext>
                </a:extLst>
              </a:tr>
            </a:tbl>
          </a:graphicData>
        </a:graphic>
      </p:graphicFrame>
      <p:sp>
        <p:nvSpPr>
          <p:cNvPr id="178325" name="WordArt 149"/>
          <p:cNvSpPr>
            <a:spLocks noChangeArrowheads="1" noChangeShapeType="1" noTextEdit="1"/>
          </p:cNvSpPr>
          <p:nvPr/>
        </p:nvSpPr>
        <p:spPr bwMode="auto">
          <a:xfrm>
            <a:off x="1676400" y="1600200"/>
            <a:ext cx="1066800" cy="487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Ô </a:t>
            </a:r>
          </a:p>
          <a:p>
            <a:pPr algn="ctr"/>
            <a:r>
              <a:rPr lang="vi-VN" sz="32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CHỮ</a:t>
            </a:r>
          </a:p>
          <a:p>
            <a:pPr algn="ctr"/>
            <a:r>
              <a:rPr lang="vi-VN" sz="32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 DIỆU</a:t>
            </a:r>
          </a:p>
          <a:p>
            <a:pPr algn="ctr"/>
            <a:r>
              <a:rPr lang="vi-VN" sz="32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KÌ</a:t>
            </a:r>
          </a:p>
        </p:txBody>
      </p:sp>
      <p:sp>
        <p:nvSpPr>
          <p:cNvPr id="178326" name="Text Box 150"/>
          <p:cNvSpPr txBox="1">
            <a:spLocks noChangeArrowheads="1"/>
          </p:cNvSpPr>
          <p:nvPr/>
        </p:nvSpPr>
        <p:spPr bwMode="auto">
          <a:xfrm>
            <a:off x="2667000" y="136525"/>
            <a:ext cx="8001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 dirty="0">
                <a:latin typeface="Times New Roman" panose="02020603050405020304" pitchFamily="18" charset="0"/>
              </a:rPr>
              <a:t>3.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Đây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là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bậc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học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nền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tảng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trong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hệ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thống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giáo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dục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quốc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dân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nước</a:t>
            </a:r>
            <a:r>
              <a:rPr lang="en-US" altLang="vi-VN" sz="3200" b="1" dirty="0">
                <a:latin typeface="Times New Roman" panose="02020603050405020304" pitchFamily="18" charset="0"/>
              </a:rPr>
              <a:t> ta ?</a:t>
            </a:r>
            <a:endParaRPr lang="en-US" altLang="vi-VN" sz="3300" b="1" dirty="0">
              <a:latin typeface="Times New Roman" panose="02020603050405020304" pitchFamily="18" charset="0"/>
            </a:endParaRPr>
          </a:p>
        </p:txBody>
      </p:sp>
      <p:pic>
        <p:nvPicPr>
          <p:cNvPr id="178327" name="Picture 151" descr="h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12192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438057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ext Box 2"/>
          <p:cNvSpPr txBox="1">
            <a:spLocks noChangeArrowheads="1"/>
          </p:cNvSpPr>
          <p:nvPr/>
        </p:nvSpPr>
        <p:spPr bwMode="auto">
          <a:xfrm>
            <a:off x="1524000" y="-76200"/>
            <a:ext cx="9144000" cy="7175500"/>
          </a:xfrm>
          <a:prstGeom prst="rect">
            <a:avLst/>
          </a:prstGeom>
          <a:solidFill>
            <a:srgbClr val="FFCC99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</p:txBody>
      </p:sp>
      <p:graphicFrame>
        <p:nvGraphicFramePr>
          <p:cNvPr id="180227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294208135"/>
              </p:ext>
            </p:extLst>
          </p:nvPr>
        </p:nvGraphicFramePr>
        <p:xfrm>
          <a:off x="2895600" y="1219200"/>
          <a:ext cx="7467600" cy="5643564"/>
        </p:xfrm>
        <a:graphic>
          <a:graphicData uri="http://schemas.openxmlformats.org/drawingml/2006/table">
            <a:tbl>
              <a:tblPr/>
              <a:tblGrid>
                <a:gridCol w="517525">
                  <a:extLst>
                    <a:ext uri="{9D8B030D-6E8A-4147-A177-3AD203B41FA5}">
                      <a16:colId xmlns:a16="http://schemas.microsoft.com/office/drawing/2014/main" val="4059423376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1253741002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142954920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11848701"/>
                    </a:ext>
                  </a:extLst>
                </a:gridCol>
                <a:gridCol w="592138">
                  <a:extLst>
                    <a:ext uri="{9D8B030D-6E8A-4147-A177-3AD203B41FA5}">
                      <a16:colId xmlns:a16="http://schemas.microsoft.com/office/drawing/2014/main" val="581323378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4260207887"/>
                    </a:ext>
                  </a:extLst>
                </a:gridCol>
                <a:gridCol w="592137">
                  <a:extLst>
                    <a:ext uri="{9D8B030D-6E8A-4147-A177-3AD203B41FA5}">
                      <a16:colId xmlns:a16="http://schemas.microsoft.com/office/drawing/2014/main" val="1656867509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720526017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608140182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502393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233886382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4279110743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4023604827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523852896"/>
                    </a:ext>
                  </a:extLst>
                </a:gridCol>
              </a:tblGrid>
              <a:tr h="731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247446818"/>
                  </a:ext>
                </a:extLst>
              </a:tr>
              <a:tr h="684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8AE8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733259722"/>
                  </a:ext>
                </a:extLst>
              </a:tr>
              <a:tr h="703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566290632"/>
                  </a:ext>
                </a:extLst>
              </a:tr>
              <a:tr h="703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8AE8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828320493"/>
                  </a:ext>
                </a:extLst>
              </a:tr>
              <a:tr h="598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4458"/>
                  </a:ext>
                </a:extLst>
              </a:tr>
              <a:tr h="631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8AE8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672054748"/>
                  </a:ext>
                </a:extLst>
              </a:tr>
              <a:tr h="633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8AE8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09913148"/>
                  </a:ext>
                </a:extLst>
              </a:tr>
              <a:tr h="598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8AE8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35057470"/>
                  </a:ext>
                </a:extLst>
              </a:tr>
            </a:tbl>
          </a:graphicData>
        </a:graphic>
      </p:graphicFrame>
      <p:sp>
        <p:nvSpPr>
          <p:cNvPr id="180373" name="Text Box 149"/>
          <p:cNvSpPr txBox="1">
            <a:spLocks noChangeArrowheads="1"/>
          </p:cNvSpPr>
          <p:nvPr/>
        </p:nvSpPr>
        <p:spPr bwMode="auto">
          <a:xfrm>
            <a:off x="2819400" y="136525"/>
            <a:ext cx="7848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4813" indent="-404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 dirty="0">
                <a:latin typeface="Times New Roman" panose="02020603050405020304" pitchFamily="18" charset="0"/>
              </a:rPr>
              <a:t>3.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Đây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là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bậc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học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nền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tảng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trong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hệ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thống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giáo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dục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quốc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dân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nước</a:t>
            </a:r>
            <a:r>
              <a:rPr lang="en-US" altLang="vi-VN" sz="3200" b="1" dirty="0">
                <a:latin typeface="Times New Roman" panose="02020603050405020304" pitchFamily="18" charset="0"/>
              </a:rPr>
              <a:t> ta </a:t>
            </a:r>
          </a:p>
        </p:txBody>
      </p:sp>
      <p:sp>
        <p:nvSpPr>
          <p:cNvPr id="180374" name="WordArt 150"/>
          <p:cNvSpPr>
            <a:spLocks noChangeArrowheads="1" noChangeShapeType="1" noTextEdit="1"/>
          </p:cNvSpPr>
          <p:nvPr/>
        </p:nvSpPr>
        <p:spPr bwMode="auto">
          <a:xfrm>
            <a:off x="1676400" y="1600200"/>
            <a:ext cx="1066800" cy="487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Ô </a:t>
            </a:r>
          </a:p>
          <a:p>
            <a:pPr algn="ctr"/>
            <a:r>
              <a:rPr lang="vi-VN" sz="32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CHỮ</a:t>
            </a:r>
          </a:p>
          <a:p>
            <a:pPr algn="ctr"/>
            <a:r>
              <a:rPr lang="vi-VN" sz="32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 DIỆU</a:t>
            </a:r>
          </a:p>
          <a:p>
            <a:pPr algn="ctr"/>
            <a:r>
              <a:rPr lang="vi-VN" sz="32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KÌ</a:t>
            </a:r>
          </a:p>
        </p:txBody>
      </p:sp>
    </p:spTree>
    <p:extLst>
      <p:ext uri="{BB962C8B-B14F-4D97-AF65-F5344CB8AC3E}">
        <p14:creationId xmlns:p14="http://schemas.microsoft.com/office/powerpoint/2010/main" val="1197074337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2"/>
          <p:cNvSpPr txBox="1">
            <a:spLocks noChangeArrowheads="1"/>
          </p:cNvSpPr>
          <p:nvPr/>
        </p:nvSpPr>
        <p:spPr bwMode="auto">
          <a:xfrm>
            <a:off x="1524000" y="-76200"/>
            <a:ext cx="9144000" cy="7175500"/>
          </a:xfrm>
          <a:prstGeom prst="rect">
            <a:avLst/>
          </a:prstGeom>
          <a:solidFill>
            <a:srgbClr val="FFCC99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</p:txBody>
      </p:sp>
      <p:graphicFrame>
        <p:nvGraphicFramePr>
          <p:cNvPr id="182275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585978429"/>
              </p:ext>
            </p:extLst>
          </p:nvPr>
        </p:nvGraphicFramePr>
        <p:xfrm>
          <a:off x="2895600" y="1219200"/>
          <a:ext cx="7467600" cy="5643564"/>
        </p:xfrm>
        <a:graphic>
          <a:graphicData uri="http://schemas.openxmlformats.org/drawingml/2006/table">
            <a:tbl>
              <a:tblPr/>
              <a:tblGrid>
                <a:gridCol w="517525">
                  <a:extLst>
                    <a:ext uri="{9D8B030D-6E8A-4147-A177-3AD203B41FA5}">
                      <a16:colId xmlns:a16="http://schemas.microsoft.com/office/drawing/2014/main" val="3883483675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881486866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189607449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3604780217"/>
                    </a:ext>
                  </a:extLst>
                </a:gridCol>
                <a:gridCol w="592138">
                  <a:extLst>
                    <a:ext uri="{9D8B030D-6E8A-4147-A177-3AD203B41FA5}">
                      <a16:colId xmlns:a16="http://schemas.microsoft.com/office/drawing/2014/main" val="424460450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1766331482"/>
                    </a:ext>
                  </a:extLst>
                </a:gridCol>
                <a:gridCol w="592137">
                  <a:extLst>
                    <a:ext uri="{9D8B030D-6E8A-4147-A177-3AD203B41FA5}">
                      <a16:colId xmlns:a16="http://schemas.microsoft.com/office/drawing/2014/main" val="2688241484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1628449839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3260553037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484512087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3659549545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3476913502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417704813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431749492"/>
                    </a:ext>
                  </a:extLst>
                </a:gridCol>
              </a:tblGrid>
              <a:tr h="731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33272932"/>
                  </a:ext>
                </a:extLst>
              </a:tr>
              <a:tr h="684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8AE8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132529632"/>
                  </a:ext>
                </a:extLst>
              </a:tr>
              <a:tr h="703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722454279"/>
                  </a:ext>
                </a:extLst>
              </a:tr>
              <a:tr h="703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8AE8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019377006"/>
                  </a:ext>
                </a:extLst>
              </a:tr>
              <a:tr h="598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124689"/>
                  </a:ext>
                </a:extLst>
              </a:tr>
              <a:tr h="631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8AE8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757766481"/>
                  </a:ext>
                </a:extLst>
              </a:tr>
              <a:tr h="633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8AE8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214623447"/>
                  </a:ext>
                </a:extLst>
              </a:tr>
              <a:tr h="598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8AE8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324383694"/>
                  </a:ext>
                </a:extLst>
              </a:tr>
            </a:tbl>
          </a:graphicData>
        </a:graphic>
      </p:graphicFrame>
      <p:sp>
        <p:nvSpPr>
          <p:cNvPr id="182421" name="Text Box 149"/>
          <p:cNvSpPr txBox="1">
            <a:spLocks noChangeArrowheads="1"/>
          </p:cNvSpPr>
          <p:nvPr/>
        </p:nvSpPr>
        <p:spPr bwMode="auto">
          <a:xfrm>
            <a:off x="2819400" y="136525"/>
            <a:ext cx="7848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4813" indent="-404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 dirty="0">
                <a:latin typeface="Times New Roman" panose="02020603050405020304" pitchFamily="18" charset="0"/>
              </a:rPr>
              <a:t>4.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Đây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là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khoảng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thời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gian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học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sinh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được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nghỉ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học</a:t>
            </a:r>
            <a:endParaRPr lang="en-US" altLang="vi-VN" sz="3200" b="1" dirty="0">
              <a:latin typeface="Times New Roman" panose="02020603050405020304" pitchFamily="18" charset="0"/>
            </a:endParaRPr>
          </a:p>
        </p:txBody>
      </p:sp>
      <p:sp>
        <p:nvSpPr>
          <p:cNvPr id="182422" name="WordArt 150"/>
          <p:cNvSpPr>
            <a:spLocks noChangeArrowheads="1" noChangeShapeType="1" noTextEdit="1"/>
          </p:cNvSpPr>
          <p:nvPr/>
        </p:nvSpPr>
        <p:spPr bwMode="auto">
          <a:xfrm>
            <a:off x="1676400" y="1600200"/>
            <a:ext cx="1066800" cy="487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Ô </a:t>
            </a:r>
          </a:p>
          <a:p>
            <a:pPr algn="ctr"/>
            <a:r>
              <a:rPr lang="vi-VN" sz="32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CHỮ</a:t>
            </a:r>
          </a:p>
          <a:p>
            <a:pPr algn="ctr"/>
            <a:r>
              <a:rPr lang="vi-VN" sz="32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 DIỆU</a:t>
            </a:r>
          </a:p>
          <a:p>
            <a:pPr algn="ctr"/>
            <a:r>
              <a:rPr lang="vi-VN" sz="32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KÌ</a:t>
            </a:r>
          </a:p>
        </p:txBody>
      </p:sp>
      <p:pic>
        <p:nvPicPr>
          <p:cNvPr id="182423" name="Picture 151" descr="h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12192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321712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2"/>
          <p:cNvSpPr txBox="1">
            <a:spLocks noChangeArrowheads="1"/>
          </p:cNvSpPr>
          <p:nvPr/>
        </p:nvSpPr>
        <p:spPr bwMode="auto">
          <a:xfrm>
            <a:off x="1524000" y="-76200"/>
            <a:ext cx="9144000" cy="7175500"/>
          </a:xfrm>
          <a:prstGeom prst="rect">
            <a:avLst/>
          </a:prstGeom>
          <a:solidFill>
            <a:srgbClr val="FFCC99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</p:txBody>
      </p:sp>
      <p:graphicFrame>
        <p:nvGraphicFramePr>
          <p:cNvPr id="184323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792318018"/>
              </p:ext>
            </p:extLst>
          </p:nvPr>
        </p:nvGraphicFramePr>
        <p:xfrm>
          <a:off x="2895600" y="1219200"/>
          <a:ext cx="7467600" cy="5643564"/>
        </p:xfrm>
        <a:graphic>
          <a:graphicData uri="http://schemas.openxmlformats.org/drawingml/2006/table">
            <a:tbl>
              <a:tblPr/>
              <a:tblGrid>
                <a:gridCol w="517525">
                  <a:extLst>
                    <a:ext uri="{9D8B030D-6E8A-4147-A177-3AD203B41FA5}">
                      <a16:colId xmlns:a16="http://schemas.microsoft.com/office/drawing/2014/main" val="179884283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1755394802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1762275383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928640413"/>
                    </a:ext>
                  </a:extLst>
                </a:gridCol>
                <a:gridCol w="592138">
                  <a:extLst>
                    <a:ext uri="{9D8B030D-6E8A-4147-A177-3AD203B41FA5}">
                      <a16:colId xmlns:a16="http://schemas.microsoft.com/office/drawing/2014/main" val="816841440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1500641790"/>
                    </a:ext>
                  </a:extLst>
                </a:gridCol>
                <a:gridCol w="592137">
                  <a:extLst>
                    <a:ext uri="{9D8B030D-6E8A-4147-A177-3AD203B41FA5}">
                      <a16:colId xmlns:a16="http://schemas.microsoft.com/office/drawing/2014/main" val="3303834345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165022834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809508613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3694098847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1709779184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3526007956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260072294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149372044"/>
                    </a:ext>
                  </a:extLst>
                </a:gridCol>
              </a:tblGrid>
              <a:tr h="731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59091670"/>
                  </a:ext>
                </a:extLst>
              </a:tr>
              <a:tr h="684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8AE8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740339122"/>
                  </a:ext>
                </a:extLst>
              </a:tr>
              <a:tr h="703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65718563"/>
                  </a:ext>
                </a:extLst>
              </a:tr>
              <a:tr h="703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8AE8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77059096"/>
                  </a:ext>
                </a:extLst>
              </a:tr>
              <a:tr h="598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821006"/>
                  </a:ext>
                </a:extLst>
              </a:tr>
              <a:tr h="631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8AE8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409098631"/>
                  </a:ext>
                </a:extLst>
              </a:tr>
              <a:tr h="633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8AE8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783484175"/>
                  </a:ext>
                </a:extLst>
              </a:tr>
              <a:tr h="598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457039503"/>
                  </a:ext>
                </a:extLst>
              </a:tr>
            </a:tbl>
          </a:graphicData>
        </a:graphic>
      </p:graphicFrame>
      <p:sp>
        <p:nvSpPr>
          <p:cNvPr id="184469" name="Text Box 149"/>
          <p:cNvSpPr txBox="1">
            <a:spLocks noChangeArrowheads="1"/>
          </p:cNvSpPr>
          <p:nvPr/>
        </p:nvSpPr>
        <p:spPr bwMode="auto">
          <a:xfrm>
            <a:off x="2819400" y="136525"/>
            <a:ext cx="7848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4813" indent="-404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9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 dirty="0">
                <a:latin typeface="Times New Roman" panose="02020603050405020304" pitchFamily="18" charset="0"/>
              </a:rPr>
              <a:t>4.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Đây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là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khoảng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thời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gian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học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sinh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được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nghỉ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học</a:t>
            </a:r>
            <a:endParaRPr lang="en-US" altLang="vi-VN" sz="3200" b="1" dirty="0">
              <a:latin typeface="Times New Roman" panose="02020603050405020304" pitchFamily="18" charset="0"/>
            </a:endParaRPr>
          </a:p>
        </p:txBody>
      </p:sp>
      <p:sp>
        <p:nvSpPr>
          <p:cNvPr id="184470" name="WordArt 150"/>
          <p:cNvSpPr>
            <a:spLocks noChangeArrowheads="1" noChangeShapeType="1" noTextEdit="1"/>
          </p:cNvSpPr>
          <p:nvPr/>
        </p:nvSpPr>
        <p:spPr bwMode="auto">
          <a:xfrm>
            <a:off x="1676400" y="1600200"/>
            <a:ext cx="1066800" cy="487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Ô </a:t>
            </a:r>
          </a:p>
          <a:p>
            <a:pPr algn="ctr"/>
            <a:r>
              <a:rPr lang="vi-VN" sz="32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CHỮ</a:t>
            </a:r>
          </a:p>
          <a:p>
            <a:pPr algn="ctr"/>
            <a:r>
              <a:rPr lang="vi-VN" sz="32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 DIỆU</a:t>
            </a:r>
          </a:p>
          <a:p>
            <a:pPr algn="ctr"/>
            <a:r>
              <a:rPr lang="vi-VN" sz="32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KÌ</a:t>
            </a:r>
          </a:p>
        </p:txBody>
      </p:sp>
    </p:spTree>
    <p:extLst>
      <p:ext uri="{BB962C8B-B14F-4D97-AF65-F5344CB8AC3E}">
        <p14:creationId xmlns:p14="http://schemas.microsoft.com/office/powerpoint/2010/main" val="3894948942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217"/>
          <p:cNvSpPr/>
          <p:nvPr/>
        </p:nvSpPr>
        <p:spPr>
          <a:xfrm>
            <a:off x="794197" y="238125"/>
            <a:ext cx="10964213" cy="83661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none" anchor="ctr"/>
          <a:lstStyle/>
          <a:p>
            <a:pPr algn="ctr"/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altLang="zh-CN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Tiết 26   </a:t>
            </a:r>
            <a:r>
              <a:rPr lang="zh-CN" altLang="en-US" sz="3600" b="1" i="1" u="sng" dirty="0" smtClean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Bài </a:t>
            </a:r>
            <a:r>
              <a:rPr lang="zh-CN" altLang="en-US" sz="3600" b="1" i="1" u="sng" dirty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15</a:t>
            </a:r>
            <a:r>
              <a:rPr lang="en-US" altLang="vi-VN" sz="3600" b="1" i="1" u="sng" dirty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:</a:t>
            </a:r>
            <a:r>
              <a:rPr lang="en-US" altLang="vi-VN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ea typeface="SimSun" panose="02010600030101010101" pitchFamily="2" charset="-122"/>
                <a:cs typeface="Arial" panose="020B0604020202020204" pitchFamily="34" charset="0"/>
              </a:rPr>
              <a:t>QUYỀN 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VÀ 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ea typeface="SimSun" panose="02010600030101010101" pitchFamily="2" charset="-122"/>
                <a:cs typeface="Arial" panose="020B0604020202020204" pitchFamily="34" charset="0"/>
              </a:rPr>
              <a:t>NGHĨA VỤ HỌC </a:t>
            </a:r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ea typeface="SimSun" panose="02010600030101010101" pitchFamily="2" charset="-122"/>
                <a:cs typeface="Arial" panose="020B0604020202020204" pitchFamily="34" charset="0"/>
              </a:rPr>
              <a:t>TẬP</a:t>
            </a:r>
            <a:r>
              <a:rPr lang="vi-VN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vi-VN" altLang="zh-CN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ea typeface="SimSun" panose="02010600030101010101" pitchFamily="2" charset="-122"/>
                <a:cs typeface="Arial" panose="020B0604020202020204" pitchFamily="34" charset="0"/>
              </a:rPr>
              <a:t>(tiết 1)</a:t>
            </a:r>
            <a:endParaRPr lang="zh-CN" altLang="en-US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220" name="Text Box 9219"/>
          <p:cNvSpPr txBox="1">
            <a:spLocks noChangeArrowheads="1"/>
          </p:cNvSpPr>
          <p:nvPr/>
        </p:nvSpPr>
        <p:spPr bwMode="auto">
          <a:xfrm>
            <a:off x="1601788" y="1754189"/>
            <a:ext cx="9067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 học tập của trẻ em ở huyện đảo Cô Tô</a:t>
            </a:r>
          </a:p>
        </p:txBody>
      </p:sp>
      <p:pic>
        <p:nvPicPr>
          <p:cNvPr id="9221" name="Content Placeholder 9220" descr="small_4576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635757"/>
              </a:clrFrom>
              <a:clrTo>
                <a:srgbClr val="63575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7988" y="2438401"/>
            <a:ext cx="8686800" cy="4270375"/>
          </a:xfrm>
          <a:ln w="57150" cmpd="thickThin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8196" name="Text Box 1"/>
          <p:cNvSpPr txBox="1">
            <a:spLocks noChangeArrowheads="1"/>
          </p:cNvSpPr>
          <p:nvPr/>
        </p:nvSpPr>
        <p:spPr bwMode="auto">
          <a:xfrm>
            <a:off x="1789114" y="1074738"/>
            <a:ext cx="40782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I.Truyện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74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819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 Box 2"/>
          <p:cNvSpPr txBox="1">
            <a:spLocks noChangeArrowheads="1"/>
          </p:cNvSpPr>
          <p:nvPr/>
        </p:nvSpPr>
        <p:spPr bwMode="auto">
          <a:xfrm>
            <a:off x="1524000" y="-76200"/>
            <a:ext cx="9144000" cy="7175500"/>
          </a:xfrm>
          <a:prstGeom prst="rect">
            <a:avLst/>
          </a:prstGeom>
          <a:solidFill>
            <a:srgbClr val="FFCC99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</p:txBody>
      </p:sp>
      <p:graphicFrame>
        <p:nvGraphicFramePr>
          <p:cNvPr id="186371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363431994"/>
              </p:ext>
            </p:extLst>
          </p:nvPr>
        </p:nvGraphicFramePr>
        <p:xfrm>
          <a:off x="2895600" y="1231900"/>
          <a:ext cx="7467600" cy="5630864"/>
        </p:xfrm>
        <a:graphic>
          <a:graphicData uri="http://schemas.openxmlformats.org/drawingml/2006/table">
            <a:tbl>
              <a:tblPr/>
              <a:tblGrid>
                <a:gridCol w="517525">
                  <a:extLst>
                    <a:ext uri="{9D8B030D-6E8A-4147-A177-3AD203B41FA5}">
                      <a16:colId xmlns:a16="http://schemas.microsoft.com/office/drawing/2014/main" val="601455103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3346984158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330998611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669485405"/>
                    </a:ext>
                  </a:extLst>
                </a:gridCol>
                <a:gridCol w="592138">
                  <a:extLst>
                    <a:ext uri="{9D8B030D-6E8A-4147-A177-3AD203B41FA5}">
                      <a16:colId xmlns:a16="http://schemas.microsoft.com/office/drawing/2014/main" val="3588955836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712857480"/>
                    </a:ext>
                  </a:extLst>
                </a:gridCol>
                <a:gridCol w="592137">
                  <a:extLst>
                    <a:ext uri="{9D8B030D-6E8A-4147-A177-3AD203B41FA5}">
                      <a16:colId xmlns:a16="http://schemas.microsoft.com/office/drawing/2014/main" val="2887161115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1252211770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520282581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1433093971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783590665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4265647266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898415668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3215252379"/>
                    </a:ext>
                  </a:extLst>
                </a:gridCol>
              </a:tblGrid>
              <a:tr h="719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758137362"/>
                  </a:ext>
                </a:extLst>
              </a:tr>
              <a:tr h="684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8AE8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616385745"/>
                  </a:ext>
                </a:extLst>
              </a:tr>
              <a:tr h="703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624566316"/>
                  </a:ext>
                </a:extLst>
              </a:tr>
              <a:tr h="703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8AE8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496438626"/>
                  </a:ext>
                </a:extLst>
              </a:tr>
              <a:tr h="598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828665"/>
                  </a:ext>
                </a:extLst>
              </a:tr>
              <a:tr h="631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8AE8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01058280"/>
                  </a:ext>
                </a:extLst>
              </a:tr>
              <a:tr h="633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8AE8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582749686"/>
                  </a:ext>
                </a:extLst>
              </a:tr>
              <a:tr h="598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104353310"/>
                  </a:ext>
                </a:extLst>
              </a:tr>
            </a:tbl>
          </a:graphicData>
        </a:graphic>
      </p:graphicFrame>
      <p:sp>
        <p:nvSpPr>
          <p:cNvPr id="186517" name="WordArt 149"/>
          <p:cNvSpPr>
            <a:spLocks noChangeArrowheads="1" noChangeShapeType="1" noTextEdit="1"/>
          </p:cNvSpPr>
          <p:nvPr/>
        </p:nvSpPr>
        <p:spPr bwMode="auto">
          <a:xfrm>
            <a:off x="1676400" y="1600200"/>
            <a:ext cx="1066800" cy="487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Ô </a:t>
            </a:r>
          </a:p>
          <a:p>
            <a:pPr algn="ctr"/>
            <a:r>
              <a:rPr lang="vi-VN" sz="32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CHỮ</a:t>
            </a:r>
          </a:p>
          <a:p>
            <a:pPr algn="ctr"/>
            <a:r>
              <a:rPr lang="vi-VN" sz="32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 DIỆU</a:t>
            </a:r>
          </a:p>
          <a:p>
            <a:pPr algn="ctr"/>
            <a:r>
              <a:rPr lang="vi-VN" sz="32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KÌ</a:t>
            </a:r>
          </a:p>
        </p:txBody>
      </p:sp>
      <p:sp>
        <p:nvSpPr>
          <p:cNvPr id="186518" name="Text Box 150"/>
          <p:cNvSpPr txBox="1">
            <a:spLocks noChangeArrowheads="1"/>
          </p:cNvSpPr>
          <p:nvPr/>
        </p:nvSpPr>
        <p:spPr bwMode="auto">
          <a:xfrm>
            <a:off x="2667000" y="136525"/>
            <a:ext cx="8001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FF0066"/>
                </a:solidFill>
                <a:latin typeface="Times New Roman" panose="02020603050405020304" pitchFamily="18" charset="0"/>
              </a:rPr>
              <a:t>*  Nhà nước ta thực hiện chính sách gì trong giáo dục?</a:t>
            </a:r>
            <a:endParaRPr lang="en-US" altLang="vi-VN" sz="33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6519" name="Picture 151" descr="h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12192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921184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1524000" y="-76200"/>
            <a:ext cx="9144000" cy="7175500"/>
          </a:xfrm>
          <a:prstGeom prst="rect">
            <a:avLst/>
          </a:prstGeom>
          <a:solidFill>
            <a:srgbClr val="FFCC99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  <a:p>
            <a:pPr>
              <a:spcBef>
                <a:spcPct val="50000"/>
              </a:spcBef>
            </a:pPr>
            <a:endParaRPr lang="en-US" altLang="vi-VN" sz="3200"/>
          </a:p>
        </p:txBody>
      </p:sp>
      <p:graphicFrame>
        <p:nvGraphicFramePr>
          <p:cNvPr id="188419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980304921"/>
              </p:ext>
            </p:extLst>
          </p:nvPr>
        </p:nvGraphicFramePr>
        <p:xfrm>
          <a:off x="2286000" y="685800"/>
          <a:ext cx="7391400" cy="5612766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179342573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381024156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024662087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366994773"/>
                    </a:ext>
                  </a:extLst>
                </a:gridCol>
                <a:gridCol w="592138">
                  <a:extLst>
                    <a:ext uri="{9D8B030D-6E8A-4147-A177-3AD203B41FA5}">
                      <a16:colId xmlns:a16="http://schemas.microsoft.com/office/drawing/2014/main" val="1557433410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368017197"/>
                    </a:ext>
                  </a:extLst>
                </a:gridCol>
                <a:gridCol w="592137">
                  <a:extLst>
                    <a:ext uri="{9D8B030D-6E8A-4147-A177-3AD203B41FA5}">
                      <a16:colId xmlns:a16="http://schemas.microsoft.com/office/drawing/2014/main" val="211393034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106803484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950534291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115095556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3054326330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3045513866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3639668875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3739030982"/>
                    </a:ext>
                  </a:extLst>
                </a:gridCol>
              </a:tblGrid>
              <a:tr h="655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847000061"/>
                  </a:ext>
                </a:extLst>
              </a:tr>
              <a:tr h="684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rPr>
                        <a:t>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088135508"/>
                  </a:ext>
                </a:extLst>
              </a:tr>
              <a:tr h="703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174984933"/>
                  </a:ext>
                </a:extLst>
              </a:tr>
              <a:tr h="703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102562174"/>
                  </a:ext>
                </a:extLst>
              </a:tr>
              <a:tr h="598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165642"/>
                  </a:ext>
                </a:extLst>
              </a:tr>
              <a:tr h="631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rPr>
                        <a:t>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597139221"/>
                  </a:ext>
                </a:extLst>
              </a:tr>
              <a:tr h="633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784115174"/>
                  </a:ext>
                </a:extLst>
              </a:tr>
              <a:tr h="598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8AE8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102410393"/>
                  </a:ext>
                </a:extLst>
              </a:tr>
            </a:tbl>
          </a:graphicData>
        </a:graphic>
      </p:graphicFrame>
      <p:pic>
        <p:nvPicPr>
          <p:cNvPr id="188565" name="Picture 149" descr="Picture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76200"/>
            <a:ext cx="9220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566" name="Picture 150" descr="Picture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77000"/>
            <a:ext cx="92202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567" name="Picture 151" descr="Picture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6096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568" name="Picture 152" descr="Picture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457200"/>
            <a:ext cx="5334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228807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8" name="AutoShape 4"/>
          <p:cNvSpPr>
            <a:spLocks noChangeArrowheads="1"/>
          </p:cNvSpPr>
          <p:nvPr/>
        </p:nvSpPr>
        <p:spPr bwMode="auto">
          <a:xfrm>
            <a:off x="1524000" y="457200"/>
            <a:ext cx="9144000" cy="4953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vi-VN" sz="2800" dirty="0"/>
              <a:t>HƯỚNG DẪN HỌC Ở NHÀ</a:t>
            </a:r>
          </a:p>
          <a:p>
            <a:r>
              <a:rPr lang="en-US" sz="2800" dirty="0"/>
              <a:t>1/ 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, </a:t>
            </a:r>
            <a:r>
              <a:rPr lang="en-US" sz="2800" dirty="0" err="1"/>
              <a:t>chuẩn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phần</a:t>
            </a:r>
            <a:r>
              <a:rPr lang="en-US" sz="2800" dirty="0"/>
              <a:t> </a:t>
            </a:r>
            <a:r>
              <a:rPr lang="en-US" sz="2800" dirty="0" err="1"/>
              <a:t>nội</a:t>
            </a:r>
            <a:r>
              <a:rPr lang="en-US" sz="2800" dirty="0"/>
              <a:t> dung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tiếp</a:t>
            </a:r>
            <a:r>
              <a:rPr lang="en-US" sz="2800" dirty="0"/>
              <a:t> </a:t>
            </a:r>
            <a:r>
              <a:rPr lang="en-US" sz="2800" dirty="0" err="1"/>
              <a:t>theo.</a:t>
            </a:r>
            <a:endParaRPr lang="en-US" sz="2800" dirty="0"/>
          </a:p>
          <a:p>
            <a:r>
              <a:rPr lang="en-US" sz="2800" dirty="0"/>
              <a:t>2/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.</a:t>
            </a:r>
          </a:p>
          <a:p>
            <a:r>
              <a:rPr lang="en-US" sz="2800" dirty="0"/>
              <a:t>3/ </a:t>
            </a:r>
            <a:r>
              <a:rPr lang="en-US" sz="2800" dirty="0" err="1"/>
              <a:t>Chuẩn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phần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. </a:t>
            </a:r>
          </a:p>
          <a:p>
            <a:pPr algn="ctr"/>
            <a:endParaRPr lang="en-US" altLang="vi-VN" sz="2800" dirty="0">
              <a:solidFill>
                <a:srgbClr val="0000FF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13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ZYJK82~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1440" y="0"/>
            <a:ext cx="12283440" cy="6858000"/>
          </a:xfrm>
          <a:solidFill>
            <a:srgbClr val="FF0000"/>
          </a:solidFill>
        </p:spPr>
      </p:pic>
      <p:sp>
        <p:nvSpPr>
          <p:cNvPr id="34820" name="WordArt 3"/>
          <p:cNvSpPr>
            <a:spLocks noChangeArrowheads="1" noChangeShapeType="1" noTextEdit="1"/>
          </p:cNvSpPr>
          <p:nvPr/>
        </p:nvSpPr>
        <p:spPr bwMode="auto">
          <a:xfrm>
            <a:off x="445367" y="485504"/>
            <a:ext cx="8305800" cy="27209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CHÂN THÀNH CÁM ƠN QUÝ </a:t>
            </a:r>
          </a:p>
          <a:p>
            <a:pPr algn="ctr"/>
            <a:r>
              <a:rPr lang="vi-VN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 CÔ VÀ CÁC EM</a:t>
            </a:r>
            <a:endParaRPr lang="en-US" sz="3600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893763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006"/>
            <a:ext cx="12192000" cy="664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895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A5964-0D97-46DB-834F-B0C7A2D9A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28601"/>
            <a:ext cx="7772400" cy="1142999"/>
          </a:xfrm>
        </p:spPr>
        <p:txBody>
          <a:bodyPr/>
          <a:lstStyle/>
          <a:p>
            <a:r>
              <a:rPr lang="en-US" sz="36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36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E0BE0B-8F2D-47DB-9D20-52316E521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8634" y="1371600"/>
            <a:ext cx="10421007" cy="5257799"/>
          </a:xfrm>
        </p:spPr>
        <p:txBody>
          <a:bodyPr/>
          <a:lstStyle/>
          <a:p>
            <a:pPr algn="just"/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0412487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0243"/>
          <p:cNvSpPr txBox="1">
            <a:spLocks noChangeArrowheads="1"/>
          </p:cNvSpPr>
          <p:nvPr/>
        </p:nvSpPr>
        <p:spPr bwMode="auto">
          <a:xfrm>
            <a:off x="1525588" y="1371601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 học tập của trẻ em ở huyện đảo Cô Tô</a:t>
            </a:r>
          </a:p>
        </p:txBody>
      </p:sp>
      <p:sp>
        <p:nvSpPr>
          <p:cNvPr id="9219" name="Straight Connector 10244"/>
          <p:cNvSpPr>
            <a:spLocks noChangeShapeType="1"/>
          </p:cNvSpPr>
          <p:nvPr/>
        </p:nvSpPr>
        <p:spPr bwMode="auto">
          <a:xfrm>
            <a:off x="6629400" y="1981200"/>
            <a:ext cx="0" cy="3733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46" name="Text Box 10245"/>
          <p:cNvSpPr txBox="1">
            <a:spLocks noChangeArrowheads="1"/>
          </p:cNvSpPr>
          <p:nvPr/>
        </p:nvSpPr>
        <p:spPr bwMode="auto">
          <a:xfrm>
            <a:off x="6859589" y="2514601"/>
            <a:ext cx="36544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4000" b="1" dirty="0"/>
              <a:t>Cuộc sống ở huyện đảo Cô Tô trước đây như thế nào</a:t>
            </a:r>
            <a:r>
              <a:rPr lang="vi-VN" sz="4000" b="1" dirty="0" smtClean="0"/>
              <a:t>?</a:t>
            </a:r>
            <a:endParaRPr lang="vi-VN" sz="4000" b="1" dirty="0"/>
          </a:p>
        </p:txBody>
      </p:sp>
      <p:pic>
        <p:nvPicPr>
          <p:cNvPr id="10247" name="Picture 6" descr="1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0" y="51879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 Box 10247"/>
          <p:cNvSpPr txBox="1">
            <a:spLocks noChangeArrowheads="1"/>
          </p:cNvSpPr>
          <p:nvPr/>
        </p:nvSpPr>
        <p:spPr bwMode="auto">
          <a:xfrm>
            <a:off x="1676400" y="1982788"/>
            <a:ext cx="48768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- Quần đảo hoang vắng.</a:t>
            </a:r>
          </a:p>
          <a:p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- Rừng cây bị chặt phá, đồng ruộng thiếu nước, phần diện tích lớn bị bỏ hoang.</a:t>
            </a:r>
          </a:p>
          <a:p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- Trình độ dân trí thấp, trẻ em thất học nhiều.</a:t>
            </a:r>
          </a:p>
        </p:txBody>
      </p:sp>
      <p:pic>
        <p:nvPicPr>
          <p:cNvPr id="9223" name="Content Placeholder 10248" descr="Dayho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6326188"/>
            <a:ext cx="8382000" cy="430212"/>
          </a:xfrm>
        </p:spPr>
      </p:pic>
      <p:sp>
        <p:nvSpPr>
          <p:cNvPr id="9224" name="Text Box 1"/>
          <p:cNvSpPr txBox="1">
            <a:spLocks noChangeArrowheads="1"/>
          </p:cNvSpPr>
          <p:nvPr/>
        </p:nvSpPr>
        <p:spPr bwMode="auto">
          <a:xfrm>
            <a:off x="1789114" y="847726"/>
            <a:ext cx="40782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I.Truyện đọc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1945" y="128588"/>
            <a:ext cx="10964213" cy="83661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none" anchor="ctr"/>
          <a:lstStyle/>
          <a:p>
            <a:pPr algn="ctr"/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altLang="zh-CN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Tiết 26   </a:t>
            </a:r>
            <a:r>
              <a:rPr lang="zh-CN" altLang="en-US" sz="3600" b="1" i="1" u="sng" dirty="0" smtClean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Bài </a:t>
            </a:r>
            <a:r>
              <a:rPr lang="zh-CN" altLang="en-US" sz="3600" b="1" i="1" u="sng" dirty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15</a:t>
            </a:r>
            <a:r>
              <a:rPr lang="en-US" altLang="vi-VN" sz="3600" b="1" i="1" u="sng" dirty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:</a:t>
            </a:r>
            <a:r>
              <a:rPr lang="en-US" altLang="vi-VN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ea typeface="SimSun" panose="02010600030101010101" pitchFamily="2" charset="-122"/>
                <a:cs typeface="Arial" panose="020B0604020202020204" pitchFamily="34" charset="0"/>
              </a:rPr>
              <a:t>QUYỀN 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VÀ 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ea typeface="SimSun" panose="02010600030101010101" pitchFamily="2" charset="-122"/>
                <a:cs typeface="Arial" panose="020B0604020202020204" pitchFamily="34" charset="0"/>
              </a:rPr>
              <a:t>NGHĨA VỤ HỌC </a:t>
            </a:r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ea typeface="SimSun" panose="02010600030101010101" pitchFamily="2" charset="-122"/>
                <a:cs typeface="Arial" panose="020B0604020202020204" pitchFamily="34" charset="0"/>
              </a:rPr>
              <a:t>TẬP</a:t>
            </a:r>
            <a:r>
              <a:rPr lang="vi-VN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vi-VN" altLang="zh-CN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ea typeface="SimSun" panose="02010600030101010101" pitchFamily="2" charset="-122"/>
                <a:cs typeface="Arial" panose="020B0604020202020204" pitchFamily="34" charset="0"/>
              </a:rPr>
              <a:t>(tiết 1)</a:t>
            </a:r>
            <a:endParaRPr lang="zh-CN" altLang="en-US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15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8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1267"/>
          <p:cNvSpPr txBox="1">
            <a:spLocks noChangeArrowheads="1"/>
          </p:cNvSpPr>
          <p:nvPr/>
        </p:nvSpPr>
        <p:spPr bwMode="auto">
          <a:xfrm>
            <a:off x="1677988" y="1341439"/>
            <a:ext cx="9067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Quyền học tập của trẻ em ở huyện đảo Cô Tô</a:t>
            </a:r>
          </a:p>
        </p:txBody>
      </p:sp>
      <p:sp>
        <p:nvSpPr>
          <p:cNvPr id="10243" name="Straight Connector 11268"/>
          <p:cNvSpPr>
            <a:spLocks noChangeShapeType="1"/>
          </p:cNvSpPr>
          <p:nvPr/>
        </p:nvSpPr>
        <p:spPr bwMode="auto">
          <a:xfrm>
            <a:off x="5791200" y="1981200"/>
            <a:ext cx="0" cy="4419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70" name="Text Box 11269"/>
          <p:cNvSpPr txBox="1">
            <a:spLocks noChangeArrowheads="1"/>
          </p:cNvSpPr>
          <p:nvPr/>
        </p:nvSpPr>
        <p:spPr bwMode="auto">
          <a:xfrm>
            <a:off x="6019800" y="2362201"/>
            <a:ext cx="452192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/>
              <a:t>Điều</a:t>
            </a:r>
            <a:r>
              <a:rPr lang="en-US" sz="4000" b="1" dirty="0"/>
              <a:t> </a:t>
            </a:r>
            <a:r>
              <a:rPr lang="en-US" sz="4000" b="1" dirty="0" err="1"/>
              <a:t>đặc</a:t>
            </a:r>
            <a:r>
              <a:rPr lang="en-US" sz="4000" b="1" dirty="0"/>
              <a:t> </a:t>
            </a:r>
            <a:r>
              <a:rPr lang="en-US" sz="4000" b="1" dirty="0" err="1"/>
              <a:t>biệt</a:t>
            </a:r>
            <a:r>
              <a:rPr lang="en-US" sz="4000" b="1" dirty="0"/>
              <a:t> </a:t>
            </a:r>
            <a:r>
              <a:rPr lang="en-US" sz="4000" b="1" dirty="0" err="1"/>
              <a:t>trong</a:t>
            </a:r>
            <a:r>
              <a:rPr lang="en-US" sz="4000" b="1" dirty="0"/>
              <a:t> </a:t>
            </a:r>
            <a:r>
              <a:rPr lang="en-US" sz="4000" b="1" dirty="0" err="1"/>
              <a:t>sự</a:t>
            </a:r>
            <a:r>
              <a:rPr lang="en-US" sz="4000" b="1" dirty="0"/>
              <a:t> </a:t>
            </a:r>
            <a:r>
              <a:rPr lang="en-US" sz="4000" b="1" dirty="0" err="1"/>
              <a:t>đổi</a:t>
            </a:r>
            <a:r>
              <a:rPr lang="en-US" sz="4000" b="1" dirty="0"/>
              <a:t> </a:t>
            </a:r>
            <a:r>
              <a:rPr lang="en-US" sz="4000" b="1" dirty="0" err="1"/>
              <a:t>thay</a:t>
            </a:r>
            <a:r>
              <a:rPr lang="en-US" sz="4000" b="1" dirty="0"/>
              <a:t> ở </a:t>
            </a:r>
            <a:r>
              <a:rPr lang="en-US" sz="4000" b="1" dirty="0" err="1"/>
              <a:t>đảo</a:t>
            </a:r>
            <a:r>
              <a:rPr lang="en-US" sz="4000" b="1" dirty="0"/>
              <a:t> </a:t>
            </a:r>
            <a:r>
              <a:rPr lang="en-US" sz="4000" b="1" dirty="0" err="1"/>
              <a:t>Cô</a:t>
            </a:r>
            <a:r>
              <a:rPr lang="en-US" sz="4000" b="1" dirty="0"/>
              <a:t> </a:t>
            </a:r>
            <a:r>
              <a:rPr lang="en-US" sz="4000" b="1" dirty="0" err="1"/>
              <a:t>Tô</a:t>
            </a:r>
            <a:r>
              <a:rPr lang="en-US" sz="4000" b="1" dirty="0"/>
              <a:t> </a:t>
            </a:r>
            <a:r>
              <a:rPr lang="en-US" sz="4000" b="1" dirty="0" err="1"/>
              <a:t>ngày</a:t>
            </a:r>
            <a:r>
              <a:rPr lang="en-US" sz="4000" b="1" dirty="0"/>
              <a:t> nay </a:t>
            </a:r>
            <a:r>
              <a:rPr lang="en-US" sz="4000" b="1" dirty="0" err="1"/>
              <a:t>là</a:t>
            </a:r>
            <a:r>
              <a:rPr lang="en-US" sz="4000" b="1" dirty="0"/>
              <a:t> </a:t>
            </a:r>
            <a:r>
              <a:rPr lang="en-US" sz="4000" b="1" dirty="0" err="1"/>
              <a:t>gì</a:t>
            </a:r>
            <a:r>
              <a:rPr lang="en-US" sz="4000" b="1" dirty="0" smtClean="0"/>
              <a:t>?</a:t>
            </a:r>
            <a:endParaRPr lang="en-US" sz="4000" b="1" dirty="0"/>
          </a:p>
        </p:txBody>
      </p:sp>
      <p:pic>
        <p:nvPicPr>
          <p:cNvPr id="11271" name="Picture 6" descr="1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4800600"/>
            <a:ext cx="106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Vertical Scroll 11271"/>
          <p:cNvSpPr>
            <a:spLocks noChangeArrowheads="1"/>
          </p:cNvSpPr>
          <p:nvPr/>
        </p:nvSpPr>
        <p:spPr bwMode="auto">
          <a:xfrm>
            <a:off x="1828800" y="2057400"/>
            <a:ext cx="3811588" cy="4343400"/>
          </a:xfrm>
          <a:prstGeom prst="verticalScroll">
            <a:avLst>
              <a:gd name="adj" fmla="val 12500"/>
            </a:avLst>
          </a:prstGeom>
          <a:solidFill>
            <a:schemeClr val="bg1"/>
          </a:solidFill>
          <a:ln w="28575">
            <a:solidFill>
              <a:schemeClr val="folHlink"/>
            </a:solidFill>
            <a:round/>
            <a:headEnd/>
            <a:tailEnd/>
          </a:ln>
        </p:spPr>
        <p:txBody>
          <a:bodyPr vert="eaVert" wrap="none" lIns="90170" tIns="46990" rIns="90170" bIns="46990" anchor="ctr"/>
          <a:lstStyle/>
          <a:p>
            <a:pPr algn="ctr"/>
            <a:endParaRPr lang="en-US" altLang="en-US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1273" name="Text Box 11272"/>
          <p:cNvSpPr txBox="1">
            <a:spLocks noChangeArrowheads="1"/>
          </p:cNvSpPr>
          <p:nvPr/>
        </p:nvSpPr>
        <p:spPr bwMode="auto">
          <a:xfrm>
            <a:off x="2362200" y="2439988"/>
            <a:ext cx="29718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 err="1"/>
              <a:t>Tất</a:t>
            </a:r>
            <a:r>
              <a:rPr lang="en-US" altLang="zh-CN" sz="4000" b="1" dirty="0"/>
              <a:t> </a:t>
            </a:r>
            <a:r>
              <a:rPr lang="en-US" altLang="zh-CN" sz="4000" b="1" dirty="0" err="1"/>
              <a:t>cả</a:t>
            </a:r>
            <a:r>
              <a:rPr lang="zh-CN" altLang="en-US" sz="4000" b="1" dirty="0"/>
              <a:t> </a:t>
            </a:r>
            <a:r>
              <a:rPr lang="en-US" altLang="zh-CN" sz="4000" b="1" dirty="0" err="1"/>
              <a:t>trẻ</a:t>
            </a:r>
            <a:r>
              <a:rPr lang="zh-CN" altLang="en-US" sz="4000" b="1" dirty="0"/>
              <a:t> </a:t>
            </a:r>
            <a:r>
              <a:rPr lang="vi-VN" altLang="zh-CN" sz="4000" b="1" dirty="0"/>
              <a:t>em trong huyện đến tuổi đi học đều được đến trường.</a:t>
            </a:r>
            <a:r>
              <a:rPr lang="zh-CN" altLang="en-US" sz="4000" dirty="0"/>
              <a:t> </a:t>
            </a:r>
          </a:p>
          <a:p>
            <a:pPr>
              <a:spcBef>
                <a:spcPct val="50000"/>
              </a:spcBef>
            </a:pPr>
            <a:endParaRPr lang="zh-CN" altLang="en-US" sz="4000" dirty="0">
              <a:solidFill>
                <a:srgbClr val="0000FF"/>
              </a:solidFill>
              <a:latin typeface="VNI-Times" pitchFamily="2" charset="0"/>
              <a:ea typeface="SimSun" panose="02010600030101010101" pitchFamily="2" charset="-122"/>
            </a:endParaRPr>
          </a:p>
        </p:txBody>
      </p:sp>
      <p:pic>
        <p:nvPicPr>
          <p:cNvPr id="10248" name="Content Placeholder 11273" descr="Dayho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6249989"/>
            <a:ext cx="4038600" cy="428625"/>
          </a:xfrm>
        </p:spPr>
      </p:pic>
      <p:sp>
        <p:nvSpPr>
          <p:cNvPr id="10249" name="Text Box 2"/>
          <p:cNvSpPr txBox="1">
            <a:spLocks noChangeArrowheads="1"/>
          </p:cNvSpPr>
          <p:nvPr/>
        </p:nvSpPr>
        <p:spPr bwMode="auto">
          <a:xfrm>
            <a:off x="1789114" y="771526"/>
            <a:ext cx="40782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I.Truyện đọc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9781" y="161926"/>
            <a:ext cx="10964213" cy="83661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none" anchor="ctr"/>
          <a:lstStyle/>
          <a:p>
            <a:pPr algn="ctr"/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altLang="zh-CN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Tiết 26   </a:t>
            </a:r>
            <a:r>
              <a:rPr lang="zh-CN" altLang="en-US" sz="3600" b="1" i="1" u="sng" dirty="0" smtClean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Bài </a:t>
            </a:r>
            <a:r>
              <a:rPr lang="zh-CN" altLang="en-US" sz="3600" b="1" i="1" u="sng" dirty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15</a:t>
            </a:r>
            <a:r>
              <a:rPr lang="en-US" altLang="vi-VN" sz="3600" b="1" i="1" u="sng" dirty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:</a:t>
            </a:r>
            <a:r>
              <a:rPr lang="en-US" altLang="vi-VN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ea typeface="SimSun" panose="02010600030101010101" pitchFamily="2" charset="-122"/>
                <a:cs typeface="Arial" panose="020B0604020202020204" pitchFamily="34" charset="0"/>
              </a:rPr>
              <a:t>QUYỀN 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VÀ 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ea typeface="SimSun" panose="02010600030101010101" pitchFamily="2" charset="-122"/>
                <a:cs typeface="Arial" panose="020B0604020202020204" pitchFamily="34" charset="0"/>
              </a:rPr>
              <a:t>NGHĨA VỤ HỌC </a:t>
            </a:r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ea typeface="SimSun" panose="02010600030101010101" pitchFamily="2" charset="-122"/>
                <a:cs typeface="Arial" panose="020B0604020202020204" pitchFamily="34" charset="0"/>
              </a:rPr>
              <a:t>TẬP</a:t>
            </a:r>
            <a:r>
              <a:rPr lang="vi-VN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vi-VN" altLang="zh-CN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ea typeface="SimSun" panose="02010600030101010101" pitchFamily="2" charset="-122"/>
                <a:cs typeface="Arial" panose="020B0604020202020204" pitchFamily="34" charset="0"/>
              </a:rPr>
              <a:t>(tiết 1)</a:t>
            </a:r>
            <a:endParaRPr lang="zh-CN" altLang="en-US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49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2" grpId="0" bldLvl="0" animBg="1"/>
      <p:bldP spid="11273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2291"/>
          <p:cNvSpPr txBox="1">
            <a:spLocks noChangeArrowheads="1"/>
          </p:cNvSpPr>
          <p:nvPr/>
        </p:nvSpPr>
        <p:spPr bwMode="auto">
          <a:xfrm>
            <a:off x="1601788" y="1381538"/>
            <a:ext cx="9067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uyền học tập của trẻ em ở huyện đảo Cô Tô</a:t>
            </a:r>
          </a:p>
        </p:txBody>
      </p:sp>
      <p:sp>
        <p:nvSpPr>
          <p:cNvPr id="11267" name="Straight Connector 12292"/>
          <p:cNvSpPr>
            <a:spLocks noChangeShapeType="1"/>
          </p:cNvSpPr>
          <p:nvPr/>
        </p:nvSpPr>
        <p:spPr bwMode="auto">
          <a:xfrm>
            <a:off x="7239000" y="1976849"/>
            <a:ext cx="1588" cy="4495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4" name="Text Box 12293"/>
          <p:cNvSpPr txBox="1">
            <a:spLocks noChangeArrowheads="1"/>
          </p:cNvSpPr>
          <p:nvPr/>
        </p:nvSpPr>
        <p:spPr bwMode="auto">
          <a:xfrm>
            <a:off x="7421879" y="2255009"/>
            <a:ext cx="392974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600" b="1" dirty="0"/>
              <a:t>Gia đình, nhà trường, xã hội đã làm gì để tất cả trẻ em ở Cô Tô được đến trường học tập</a:t>
            </a:r>
            <a:r>
              <a:rPr lang="vi-VN" sz="3600" b="1" dirty="0" smtClean="0"/>
              <a:t>?</a:t>
            </a:r>
            <a:endParaRPr lang="vi-VN" sz="3600" b="1" dirty="0"/>
          </a:p>
        </p:txBody>
      </p:sp>
      <p:sp>
        <p:nvSpPr>
          <p:cNvPr id="12295" name="Text Box 12294"/>
          <p:cNvSpPr txBox="1">
            <a:spLocks noChangeArrowheads="1"/>
          </p:cNvSpPr>
          <p:nvPr/>
        </p:nvSpPr>
        <p:spPr bwMode="auto">
          <a:xfrm>
            <a:off x="1601788" y="2368371"/>
            <a:ext cx="548322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 b="1" dirty="0"/>
              <a:t>*</a:t>
            </a:r>
            <a:r>
              <a:rPr lang="zh-CN" altLang="en-US" sz="2800" b="1" dirty="0"/>
              <a:t> </a:t>
            </a:r>
            <a:r>
              <a:rPr lang="en-US" altLang="zh-CN" sz="2800" b="1" dirty="0" err="1"/>
              <a:t>Hội</a:t>
            </a:r>
            <a:r>
              <a:rPr lang="en-US" altLang="zh-CN" sz="2800" b="1" dirty="0"/>
              <a:t> </a:t>
            </a:r>
            <a:r>
              <a:rPr lang="en-US" altLang="zh-CN" sz="2800" b="1" dirty="0" err="1"/>
              <a:t>khuyến</a:t>
            </a:r>
            <a:r>
              <a:rPr lang="en-US" altLang="zh-CN" sz="2800" b="1" dirty="0"/>
              <a:t> </a:t>
            </a:r>
            <a:r>
              <a:rPr lang="en-US" altLang="zh-CN" sz="2800" b="1" dirty="0" err="1"/>
              <a:t>học</a:t>
            </a:r>
            <a:r>
              <a:rPr lang="en-US" altLang="zh-CN" sz="2800" b="1" dirty="0"/>
              <a:t>, ban </a:t>
            </a:r>
            <a:r>
              <a:rPr lang="en-US" altLang="zh-CN" sz="2800" b="1" dirty="0" err="1"/>
              <a:t>đại</a:t>
            </a:r>
            <a:r>
              <a:rPr lang="en-US" altLang="zh-CN" sz="2800" b="1" dirty="0"/>
              <a:t> </a:t>
            </a:r>
            <a:r>
              <a:rPr lang="en-US" altLang="zh-CN" sz="2800" b="1" dirty="0" err="1"/>
              <a:t>diện</a:t>
            </a:r>
            <a:r>
              <a:rPr lang="en-US" altLang="zh-CN" sz="2800" b="1" dirty="0"/>
              <a:t> cha </a:t>
            </a:r>
            <a:r>
              <a:rPr lang="en-US" altLang="zh-CN" sz="2800" b="1" dirty="0" err="1"/>
              <a:t>mẹ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HS </a:t>
            </a:r>
            <a:r>
              <a:rPr lang="en-US" altLang="zh-CN" sz="2800" b="1" dirty="0" err="1"/>
              <a:t>đi</a:t>
            </a:r>
            <a:r>
              <a:rPr lang="en-US" altLang="zh-CN" sz="2800" b="1" dirty="0"/>
              <a:t> </a:t>
            </a:r>
            <a:r>
              <a:rPr lang="en-US" altLang="zh-CN" sz="2800" b="1" dirty="0" err="1"/>
              <a:t>vận</a:t>
            </a:r>
            <a:r>
              <a:rPr lang="en-US" altLang="zh-CN" sz="2800" b="1" dirty="0"/>
              <a:t> </a:t>
            </a:r>
            <a:r>
              <a:rPr lang="en-US" altLang="zh-CN" sz="2800" b="1" dirty="0" err="1"/>
              <a:t>động</a:t>
            </a:r>
            <a:r>
              <a:rPr lang="en-US" altLang="zh-CN" sz="2800" b="1" dirty="0"/>
              <a:t>, </a:t>
            </a:r>
            <a:r>
              <a:rPr lang="en-US" altLang="zh-CN" sz="2800" b="1" dirty="0" err="1"/>
              <a:t>giúp</a:t>
            </a:r>
            <a:r>
              <a:rPr lang="en-US" altLang="zh-CN" sz="2800" b="1" dirty="0"/>
              <a:t> </a:t>
            </a:r>
            <a:r>
              <a:rPr lang="en-US" altLang="zh-CN" sz="2800" b="1" dirty="0" err="1"/>
              <a:t>đỡ</a:t>
            </a:r>
            <a:r>
              <a:rPr lang="zh-CN" altLang="en-US" sz="2800" b="1" dirty="0"/>
              <a:t> </a:t>
            </a:r>
            <a:r>
              <a:rPr lang="en-US" altLang="zh-CN" sz="2800" b="1" dirty="0" err="1"/>
              <a:t>học</a:t>
            </a:r>
            <a:r>
              <a:rPr lang="zh-CN" altLang="en-US" sz="2800" b="1" dirty="0"/>
              <a:t> </a:t>
            </a:r>
            <a:r>
              <a:rPr lang="en-US" altLang="zh-CN" sz="2800" b="1" dirty="0" err="1"/>
              <a:t>sinh</a:t>
            </a:r>
            <a:r>
              <a:rPr lang="zh-CN" altLang="en-US" sz="2800" b="1" dirty="0"/>
              <a:t> </a:t>
            </a:r>
            <a:r>
              <a:rPr lang="en-US" altLang="zh-CN" sz="2800" b="1" dirty="0" err="1"/>
              <a:t>đi</a:t>
            </a:r>
            <a:r>
              <a:rPr lang="zh-CN" altLang="en-US" sz="2800" b="1" dirty="0"/>
              <a:t> </a:t>
            </a:r>
            <a:r>
              <a:rPr lang="en-US" altLang="zh-CN" sz="2800" b="1" dirty="0" err="1"/>
              <a:t>học</a:t>
            </a:r>
            <a:r>
              <a:rPr lang="en-US" altLang="zh-CN" sz="2800" b="1" dirty="0"/>
              <a:t>...</a:t>
            </a:r>
            <a:endParaRPr lang="zh-CN" altLang="en-US" sz="2800" b="1" dirty="0"/>
          </a:p>
          <a:p>
            <a:pPr algn="just"/>
            <a:r>
              <a:rPr lang="en-US" sz="2800" b="1" dirty="0"/>
              <a:t>*</a:t>
            </a:r>
            <a:r>
              <a:rPr lang="zh-CN" altLang="en-US" sz="2800" b="1" dirty="0"/>
              <a:t> </a:t>
            </a:r>
            <a:r>
              <a:rPr lang="vi-VN" altLang="zh-CN" sz="2800" b="1" dirty="0"/>
              <a:t>Hiện nay được sự</a:t>
            </a:r>
            <a:r>
              <a:rPr lang="zh-CN" altLang="en-US" sz="2800" b="1" dirty="0"/>
              <a:t> </a:t>
            </a:r>
            <a:r>
              <a:rPr lang="en-US" altLang="zh-CN" sz="2800" b="1" dirty="0" err="1"/>
              <a:t>quan</a:t>
            </a:r>
            <a:r>
              <a:rPr lang="zh-CN" altLang="en-US" sz="2800" b="1" dirty="0"/>
              <a:t> </a:t>
            </a:r>
            <a:r>
              <a:rPr lang="en-US" altLang="zh-CN" sz="2800" b="1" dirty="0" err="1"/>
              <a:t>của</a:t>
            </a:r>
            <a:r>
              <a:rPr lang="zh-CN" altLang="en-US" sz="2800" b="1" dirty="0"/>
              <a:t> </a:t>
            </a:r>
            <a:r>
              <a:rPr lang="en-US" altLang="zh-CN" sz="2800" b="1" dirty="0" err="1"/>
              <a:t>Đảng</a:t>
            </a:r>
            <a:r>
              <a:rPr lang="en-US" altLang="zh-CN" sz="2800" b="1" dirty="0"/>
              <a:t>, </a:t>
            </a:r>
            <a:r>
              <a:rPr lang="en-US" altLang="zh-CN" sz="2800" b="1" dirty="0" err="1"/>
              <a:t>Nhà</a:t>
            </a:r>
            <a:r>
              <a:rPr lang="zh-CN" altLang="en-US" sz="2800" b="1" dirty="0"/>
              <a:t> </a:t>
            </a:r>
            <a:r>
              <a:rPr lang="vi-VN" altLang="zh-CN" sz="2800" b="1" dirty="0"/>
              <a:t>nước, các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ban </a:t>
            </a:r>
            <a:r>
              <a:rPr lang="en-US" altLang="zh-CN" sz="2800" b="1" dirty="0" err="1"/>
              <a:t>ngành</a:t>
            </a:r>
            <a:r>
              <a:rPr lang="en-US" altLang="zh-CN" sz="2800" b="1" dirty="0"/>
              <a:t>, </a:t>
            </a:r>
            <a:r>
              <a:rPr lang="en-US" altLang="zh-CN" sz="2800" b="1" dirty="0" err="1"/>
              <a:t>các</a:t>
            </a:r>
            <a:r>
              <a:rPr lang="zh-CN" altLang="en-US" sz="2800" b="1" dirty="0"/>
              <a:t> </a:t>
            </a:r>
            <a:r>
              <a:rPr lang="en-US" altLang="zh-CN" sz="2800" b="1" dirty="0" err="1"/>
              <a:t>thầy</a:t>
            </a:r>
            <a:r>
              <a:rPr lang="zh-CN" altLang="en-US" sz="2800" b="1" dirty="0"/>
              <a:t> </a:t>
            </a:r>
            <a:r>
              <a:rPr lang="en-US" altLang="zh-CN" sz="2800" b="1" dirty="0" err="1"/>
              <a:t>cô</a:t>
            </a:r>
            <a:r>
              <a:rPr lang="zh-CN" altLang="en-US" sz="2800" b="1" dirty="0"/>
              <a:t> </a:t>
            </a:r>
            <a:r>
              <a:rPr lang="en-US" altLang="zh-CN" sz="2800" b="1" dirty="0" err="1"/>
              <a:t>giáo</a:t>
            </a:r>
            <a:r>
              <a:rPr lang="zh-CN" altLang="en-US" sz="2800" b="1" dirty="0"/>
              <a:t> </a:t>
            </a:r>
            <a:r>
              <a:rPr lang="en-US" altLang="zh-CN" sz="2800" b="1" dirty="0" err="1"/>
              <a:t>cùng</a:t>
            </a:r>
            <a:r>
              <a:rPr lang="zh-CN" altLang="en-US" sz="2800" b="1" dirty="0"/>
              <a:t> </a:t>
            </a:r>
            <a:r>
              <a:rPr lang="en-US" altLang="zh-CN" sz="2800" b="1" dirty="0" err="1"/>
              <a:t>nhân</a:t>
            </a:r>
            <a:r>
              <a:rPr lang="zh-CN" altLang="en-US" sz="2800" b="1" dirty="0"/>
              <a:t> </a:t>
            </a:r>
            <a:r>
              <a:rPr lang="en-US" altLang="zh-CN" sz="2800" b="1" dirty="0" err="1"/>
              <a:t>dân</a:t>
            </a:r>
            <a:r>
              <a:rPr lang="zh-CN" altLang="en-US" sz="2800" b="1" dirty="0"/>
              <a:t> </a:t>
            </a:r>
            <a:r>
              <a:rPr lang="en-US" altLang="zh-CN" sz="2800" b="1" dirty="0" err="1"/>
              <a:t>ủng</a:t>
            </a:r>
            <a:r>
              <a:rPr lang="zh-CN" altLang="en-US" sz="2800" b="1" dirty="0"/>
              <a:t> </a:t>
            </a:r>
            <a:r>
              <a:rPr lang="en-US" altLang="zh-CN" sz="2800" b="1" dirty="0" err="1"/>
              <a:t>hộ</a:t>
            </a:r>
            <a:r>
              <a:rPr lang="zh-CN" altLang="en-US" sz="2800" b="1" dirty="0"/>
              <a:t> </a:t>
            </a:r>
            <a:r>
              <a:rPr lang="en-US" altLang="zh-CN" sz="2800" b="1" dirty="0" err="1"/>
              <a:t>tạo</a:t>
            </a:r>
            <a:r>
              <a:rPr lang="zh-CN" altLang="en-US" sz="2800" b="1" dirty="0"/>
              <a:t> </a:t>
            </a:r>
            <a:r>
              <a:rPr lang="en-US" altLang="zh-CN" sz="2800" b="1" dirty="0" err="1"/>
              <a:t>điều</a:t>
            </a:r>
            <a:r>
              <a:rPr lang="zh-CN" altLang="en-US" sz="2800" b="1" dirty="0"/>
              <a:t> </a:t>
            </a:r>
            <a:r>
              <a:rPr lang="en-US" altLang="zh-CN" sz="2800" b="1" dirty="0" err="1"/>
              <a:t>kiện</a:t>
            </a:r>
            <a:r>
              <a:rPr lang="en-US" altLang="zh-CN" sz="2800" b="1" dirty="0"/>
              <a:t>, </a:t>
            </a:r>
            <a:r>
              <a:rPr lang="en-US" altLang="zh-CN" sz="2800" b="1" dirty="0" err="1"/>
              <a:t>nên</a:t>
            </a:r>
            <a:r>
              <a:rPr lang="zh-CN" altLang="en-US" sz="2800" b="1" dirty="0"/>
              <a:t> </a:t>
            </a:r>
            <a:r>
              <a:rPr lang="en-US" altLang="zh-CN" sz="2800" b="1" dirty="0" err="1"/>
              <a:t>Cô</a:t>
            </a:r>
            <a:r>
              <a:rPr lang="zh-CN" altLang="en-US" sz="2800" b="1" dirty="0"/>
              <a:t> </a:t>
            </a:r>
            <a:r>
              <a:rPr lang="en-US" altLang="zh-CN" sz="2800" b="1" dirty="0" err="1"/>
              <a:t>Tô</a:t>
            </a:r>
            <a:r>
              <a:rPr lang="zh-CN" altLang="en-US" sz="2800" b="1" dirty="0"/>
              <a:t> </a:t>
            </a:r>
            <a:r>
              <a:rPr lang="en-US" altLang="zh-CN" sz="2800" b="1" dirty="0" err="1" smtClean="0"/>
              <a:t>ng</a:t>
            </a:r>
            <a:r>
              <a:rPr lang="vi-VN" altLang="zh-CN" sz="2800" b="1" dirty="0"/>
              <a:t>à</a:t>
            </a:r>
            <a:r>
              <a:rPr lang="en-US" altLang="zh-CN" sz="2800" b="1" dirty="0" smtClean="0"/>
              <a:t>y</a:t>
            </a:r>
            <a:r>
              <a:rPr lang="zh-CN" altLang="en-US" sz="2800" b="1" dirty="0" smtClean="0"/>
              <a:t> </a:t>
            </a:r>
            <a:r>
              <a:rPr lang="en-US" altLang="zh-CN" sz="2800" b="1" dirty="0"/>
              <a:t>nay </a:t>
            </a:r>
            <a:r>
              <a:rPr lang="en-US" altLang="zh-CN" sz="2800" b="1" dirty="0" err="1"/>
              <a:t>chất</a:t>
            </a:r>
            <a:r>
              <a:rPr lang="zh-CN" altLang="en-US" sz="2800" b="1" dirty="0"/>
              <a:t> </a:t>
            </a:r>
            <a:r>
              <a:rPr lang="vi-VN" altLang="zh-CN" sz="2800" b="1" dirty="0"/>
              <a:t>lượng</a:t>
            </a:r>
            <a:r>
              <a:rPr lang="zh-CN" altLang="en-US" sz="2800" b="1" dirty="0"/>
              <a:t> </a:t>
            </a:r>
            <a:r>
              <a:rPr lang="en-US" altLang="zh-CN" sz="2800" b="1" dirty="0" err="1"/>
              <a:t>học</a:t>
            </a:r>
            <a:r>
              <a:rPr lang="zh-CN" altLang="en-US" sz="2800" b="1" dirty="0"/>
              <a:t> </a:t>
            </a:r>
            <a:r>
              <a:rPr lang="en-US" altLang="zh-CN" sz="2800" b="1" dirty="0" err="1"/>
              <a:t>tập</a:t>
            </a:r>
            <a:r>
              <a:rPr lang="zh-CN" altLang="en-US" sz="2800" b="1" dirty="0"/>
              <a:t> </a:t>
            </a:r>
            <a:r>
              <a:rPr lang="vi-VN" altLang="zh-CN" sz="2800" b="1" dirty="0"/>
              <a:t>được</a:t>
            </a:r>
            <a:r>
              <a:rPr lang="zh-CN" altLang="en-US" sz="2800" b="1" dirty="0"/>
              <a:t> </a:t>
            </a:r>
            <a:r>
              <a:rPr lang="en-US" altLang="zh-CN" sz="2800" b="1" dirty="0" smtClean="0"/>
              <a:t>n</a:t>
            </a:r>
            <a:r>
              <a:rPr lang="vi-VN" altLang="zh-CN" sz="2800" b="1" dirty="0"/>
              <a:t>â</a:t>
            </a:r>
            <a:r>
              <a:rPr lang="en-US" altLang="zh-CN" sz="2800" b="1" dirty="0" err="1" smtClean="0"/>
              <a:t>ng</a:t>
            </a:r>
            <a:r>
              <a:rPr lang="zh-CN" altLang="en-US" sz="2800" b="1" dirty="0" smtClean="0"/>
              <a:t> </a:t>
            </a:r>
            <a:r>
              <a:rPr lang="en-US" altLang="zh-CN" sz="2800" b="1" dirty="0" err="1"/>
              <a:t>cao</a:t>
            </a:r>
            <a:r>
              <a:rPr lang="en-US" altLang="zh-CN" sz="2800" b="1" dirty="0" smtClean="0"/>
              <a:t>.</a:t>
            </a:r>
            <a:endParaRPr lang="zh-CN" altLang="en-US" sz="2800" b="1" dirty="0"/>
          </a:p>
        </p:txBody>
      </p:sp>
      <p:sp>
        <p:nvSpPr>
          <p:cNvPr id="11271" name="Flowchart: Alternate Process 12296"/>
          <p:cNvSpPr>
            <a:spLocks noChangeArrowheads="1"/>
          </p:cNvSpPr>
          <p:nvPr/>
        </p:nvSpPr>
        <p:spPr bwMode="auto">
          <a:xfrm flipV="1">
            <a:off x="1525588" y="7006049"/>
            <a:ext cx="9144000" cy="152400"/>
          </a:xfrm>
          <a:prstGeom prst="flowChartAlternateProcess">
            <a:avLst/>
          </a:prstGeom>
          <a:gradFill rotWithShape="0">
            <a:gsLst>
              <a:gs pos="0">
                <a:srgbClr val="FF9900"/>
              </a:gs>
              <a:gs pos="100000">
                <a:srgbClr val="754600"/>
              </a:gs>
            </a:gsLst>
            <a:lin ang="5400000" scaled="1"/>
          </a:gradFill>
          <a:ln w="57150" cap="rnd" cmpd="thickThin">
            <a:solidFill>
              <a:schemeClr val="folHlink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1272" name="Text Box 1"/>
          <p:cNvSpPr txBox="1">
            <a:spLocks noChangeArrowheads="1"/>
          </p:cNvSpPr>
          <p:nvPr/>
        </p:nvSpPr>
        <p:spPr bwMode="auto">
          <a:xfrm>
            <a:off x="1789114" y="846549"/>
            <a:ext cx="40782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I.Truyện đọc</a:t>
            </a:r>
          </a:p>
        </p:txBody>
      </p:sp>
      <p:sp>
        <p:nvSpPr>
          <p:cNvPr id="9" name="Rectangle 8"/>
          <p:cNvSpPr/>
          <p:nvPr/>
        </p:nvSpPr>
        <p:spPr>
          <a:xfrm>
            <a:off x="846449" y="211245"/>
            <a:ext cx="10964213" cy="83661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none" anchor="ctr"/>
          <a:lstStyle/>
          <a:p>
            <a:pPr algn="ctr"/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altLang="zh-CN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Tiết 26   </a:t>
            </a:r>
            <a:r>
              <a:rPr lang="zh-CN" altLang="en-US" sz="3600" b="1" i="1" u="sng" dirty="0" smtClean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Bài </a:t>
            </a:r>
            <a:r>
              <a:rPr lang="zh-CN" altLang="en-US" sz="3600" b="1" i="1" u="sng" dirty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15</a:t>
            </a:r>
            <a:r>
              <a:rPr lang="en-US" altLang="vi-VN" sz="3600" b="1" i="1" u="sng" dirty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:</a:t>
            </a:r>
            <a:r>
              <a:rPr lang="en-US" altLang="vi-VN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ea typeface="SimSun" panose="02010600030101010101" pitchFamily="2" charset="-122"/>
                <a:cs typeface="Arial" panose="020B0604020202020204" pitchFamily="34" charset="0"/>
              </a:rPr>
              <a:t>QUYỀN 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VÀ 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ea typeface="SimSun" panose="02010600030101010101" pitchFamily="2" charset="-122"/>
                <a:cs typeface="Arial" panose="020B0604020202020204" pitchFamily="34" charset="0"/>
              </a:rPr>
              <a:t>NGHĨA VỤ HỌC </a:t>
            </a:r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ea typeface="SimSun" panose="02010600030101010101" pitchFamily="2" charset="-122"/>
                <a:cs typeface="Arial" panose="020B0604020202020204" pitchFamily="34" charset="0"/>
              </a:rPr>
              <a:t>TẬP</a:t>
            </a:r>
            <a:r>
              <a:rPr lang="vi-VN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vi-VN" altLang="zh-CN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ea typeface="SimSun" panose="02010600030101010101" pitchFamily="2" charset="-122"/>
                <a:cs typeface="Arial" panose="020B0604020202020204" pitchFamily="34" charset="0"/>
              </a:rPr>
              <a:t>(tiết 1)</a:t>
            </a:r>
            <a:endParaRPr lang="zh-CN" altLang="en-US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18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5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2291"/>
          <p:cNvSpPr txBox="1">
            <a:spLocks noChangeArrowheads="1"/>
          </p:cNvSpPr>
          <p:nvPr/>
        </p:nvSpPr>
        <p:spPr bwMode="auto">
          <a:xfrm>
            <a:off x="1601788" y="1564419"/>
            <a:ext cx="9067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uyền học tập của trẻ em ở huyện đảo Cô Tô</a:t>
            </a:r>
          </a:p>
        </p:txBody>
      </p:sp>
      <p:sp>
        <p:nvSpPr>
          <p:cNvPr id="11267" name="Straight Connector 12292"/>
          <p:cNvSpPr>
            <a:spLocks noChangeShapeType="1"/>
          </p:cNvSpPr>
          <p:nvPr/>
        </p:nvSpPr>
        <p:spPr bwMode="auto">
          <a:xfrm>
            <a:off x="7239000" y="2159730"/>
            <a:ext cx="1588" cy="4495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4" name="Text Box 12293"/>
          <p:cNvSpPr txBox="1">
            <a:spLocks noChangeArrowheads="1"/>
          </p:cNvSpPr>
          <p:nvPr/>
        </p:nvSpPr>
        <p:spPr bwMode="auto">
          <a:xfrm>
            <a:off x="7539444" y="2878110"/>
            <a:ext cx="392974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000" b="1" dirty="0"/>
          </a:p>
        </p:txBody>
      </p:sp>
      <p:sp>
        <p:nvSpPr>
          <p:cNvPr id="11272" name="Text Box 1"/>
          <p:cNvSpPr txBox="1">
            <a:spLocks noChangeArrowheads="1"/>
          </p:cNvSpPr>
          <p:nvPr/>
        </p:nvSpPr>
        <p:spPr bwMode="auto">
          <a:xfrm>
            <a:off x="1789114" y="1029430"/>
            <a:ext cx="40782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I.Truyện đọc</a:t>
            </a:r>
          </a:p>
        </p:txBody>
      </p:sp>
      <p:sp>
        <p:nvSpPr>
          <p:cNvPr id="2" name="Rectangle 1"/>
          <p:cNvSpPr/>
          <p:nvPr/>
        </p:nvSpPr>
        <p:spPr>
          <a:xfrm>
            <a:off x="1005840" y="2978895"/>
            <a:ext cx="5934304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800"/>
              </a:spcBef>
              <a:buFontTx/>
              <a:buChar char="-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1800"/>
              </a:spcBef>
              <a:buFontTx/>
              <a:buChar char="-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94197" y="238125"/>
            <a:ext cx="10964213" cy="83661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none" anchor="ctr"/>
          <a:lstStyle/>
          <a:p>
            <a:pPr algn="ctr"/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altLang="zh-CN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Tiết 26   </a:t>
            </a:r>
            <a:r>
              <a:rPr lang="zh-CN" altLang="en-US" sz="3600" b="1" i="1" u="sng" dirty="0" smtClean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Bài </a:t>
            </a:r>
            <a:r>
              <a:rPr lang="zh-CN" altLang="en-US" sz="3600" b="1" i="1" u="sng" dirty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15</a:t>
            </a:r>
            <a:r>
              <a:rPr lang="en-US" altLang="vi-VN" sz="3600" b="1" i="1" u="sng" dirty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:</a:t>
            </a:r>
            <a:r>
              <a:rPr lang="en-US" altLang="vi-VN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ea typeface="SimSun" panose="02010600030101010101" pitchFamily="2" charset="-122"/>
                <a:cs typeface="Arial" panose="020B0604020202020204" pitchFamily="34" charset="0"/>
              </a:rPr>
              <a:t>QUYỀN 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VÀ 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ea typeface="SimSun" panose="02010600030101010101" pitchFamily="2" charset="-122"/>
                <a:cs typeface="Arial" panose="020B0604020202020204" pitchFamily="34" charset="0"/>
              </a:rPr>
              <a:t>NGHĨA VỤ HỌC </a:t>
            </a:r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ea typeface="SimSun" panose="02010600030101010101" pitchFamily="2" charset="-122"/>
                <a:cs typeface="Arial" panose="020B0604020202020204" pitchFamily="34" charset="0"/>
              </a:rPr>
              <a:t>TẬP</a:t>
            </a:r>
            <a:r>
              <a:rPr lang="vi-VN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vi-VN" altLang="zh-CN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ea typeface="SimSun" panose="02010600030101010101" pitchFamily="2" charset="-122"/>
                <a:cs typeface="Arial" panose="020B0604020202020204" pitchFamily="34" charset="0"/>
              </a:rPr>
              <a:t>(tiết 1)</a:t>
            </a:r>
            <a:endParaRPr lang="zh-CN" altLang="en-US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1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1759</Words>
  <Application>Microsoft Office PowerPoint</Application>
  <PresentationFormat>Widescreen</PresentationFormat>
  <Paragraphs>450</Paragraphs>
  <Slides>33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SimSun</vt:lpstr>
      <vt:lpstr>.VnTime</vt:lpstr>
      <vt:lpstr>Arial</vt:lpstr>
      <vt:lpstr>Calibri</vt:lpstr>
      <vt:lpstr>Calibri Light</vt:lpstr>
      <vt:lpstr>等线</vt:lpstr>
      <vt:lpstr>Times New Roman</vt:lpstr>
      <vt:lpstr>VNI-Times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Câu hỏi thảo luận</vt:lpstr>
      <vt:lpstr>PowerPoint Presentation</vt:lpstr>
      <vt:lpstr>PowerPoint Presentation</vt:lpstr>
      <vt:lpstr>PowerPoint Presentation</vt:lpstr>
      <vt:lpstr>PowerPoint Presentation</vt:lpstr>
      <vt:lpstr>- Trẻ em có quyền học tập - Gia đình, nhà trường và xã hội tạo mọi điều   kiện để trẻ em được học tập - Nhờ học tập chúng ta mới trở thành người có ích </vt:lpstr>
      <vt:lpstr>PowerPoint Presentation</vt:lpstr>
      <vt:lpstr>PowerPoint Presentation</vt:lpstr>
      <vt:lpstr>PowerPoint Presentation</vt:lpstr>
      <vt:lpstr>PowerPoint Presentation</vt:lpstr>
      <vt:lpstr>Để được thành công như những tấm gương sáng trong học tập, chúng ta cần phải làm gì?</vt:lpstr>
      <vt:lpstr>PowerPoint Presentation</vt:lpstr>
      <vt:lpstr> Những qui định của pháp luật  về quyền và nghĩa vụ học tập  </vt:lpstr>
      <vt:lpstr>PowerPoint Presentation</vt:lpstr>
      <vt:lpstr>TRAÛ LÔØI:</vt:lpstr>
      <vt:lpstr>PowerPoint Presentation</vt:lpstr>
      <vt:lpstr>Bài tập 2: Ô chữ diệu kì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KIỂM TRA BÀI CŨ</dc:title>
  <dc:creator>Pv</dc:creator>
  <cp:lastModifiedBy>Admin</cp:lastModifiedBy>
  <cp:revision>44</cp:revision>
  <dcterms:created xsi:type="dcterms:W3CDTF">2020-02-27T09:48:23Z</dcterms:created>
  <dcterms:modified xsi:type="dcterms:W3CDTF">2021-04-02T13:37:09Z</dcterms:modified>
</cp:coreProperties>
</file>